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0" r:id="rId5"/>
    <p:sldId id="310" r:id="rId6"/>
    <p:sldId id="311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1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16" r:id="rId29"/>
    <p:sldId id="284" r:id="rId30"/>
    <p:sldId id="285" r:id="rId31"/>
    <p:sldId id="286" r:id="rId32"/>
    <p:sldId id="291" r:id="rId33"/>
    <p:sldId id="324" r:id="rId34"/>
    <p:sldId id="328" r:id="rId35"/>
    <p:sldId id="329" r:id="rId36"/>
    <p:sldId id="295" r:id="rId37"/>
    <p:sldId id="296" r:id="rId38"/>
    <p:sldId id="300" r:id="rId39"/>
    <p:sldId id="298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5" r:id="rId48"/>
    <p:sldId id="326" r:id="rId49"/>
    <p:sldId id="330" r:id="rId50"/>
    <p:sldId id="331" r:id="rId51"/>
    <p:sldId id="335" r:id="rId52"/>
    <p:sldId id="332" r:id="rId53"/>
    <p:sldId id="337" r:id="rId54"/>
    <p:sldId id="333" r:id="rId55"/>
    <p:sldId id="306" r:id="rId56"/>
    <p:sldId id="308" r:id="rId57"/>
    <p:sldId id="336" r:id="rId58"/>
    <p:sldId id="312" r:id="rId59"/>
    <p:sldId id="264" r:id="rId60"/>
    <p:sldId id="313" r:id="rId61"/>
    <p:sldId id="338" r:id="rId62"/>
    <p:sldId id="339" r:id="rId63"/>
    <p:sldId id="340" r:id="rId64"/>
    <p:sldId id="344" r:id="rId65"/>
    <p:sldId id="345" r:id="rId66"/>
    <p:sldId id="346" r:id="rId67"/>
    <p:sldId id="341" r:id="rId68"/>
    <p:sldId id="342" r:id="rId69"/>
    <p:sldId id="343" r:id="rId70"/>
    <p:sldId id="347" r:id="rId71"/>
    <p:sldId id="351" r:id="rId72"/>
    <p:sldId id="352" r:id="rId73"/>
    <p:sldId id="353" r:id="rId74"/>
    <p:sldId id="354" r:id="rId75"/>
    <p:sldId id="360" r:id="rId76"/>
    <p:sldId id="355" r:id="rId77"/>
    <p:sldId id="356" r:id="rId78"/>
    <p:sldId id="358" r:id="rId79"/>
    <p:sldId id="349" r:id="rId80"/>
    <p:sldId id="350" r:id="rId81"/>
    <p:sldId id="348" r:id="rId82"/>
    <p:sldId id="359" r:id="rId83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nicola17.github.io/tfjs-tsne-demo/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70" y="469265"/>
            <a:ext cx="10391140" cy="5713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000"/>
            <a:ext cx="11182985" cy="660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" y="255905"/>
            <a:ext cx="11065510" cy="6341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90"/>
            <a:ext cx="11172190" cy="6407785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rcRect l="7586" t="52794" r="40996" b="18656"/>
          <a:stretch>
            <a:fillRect/>
          </a:stretch>
        </p:blipFill>
        <p:spPr>
          <a:xfrm>
            <a:off x="7526020" y="5091430"/>
            <a:ext cx="4408170" cy="1402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710"/>
            <a:ext cx="11379835" cy="6654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5"/>
            <a:ext cx="11776075" cy="6685915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rcRect l="17392" t="47300" r="29709" b="14885"/>
          <a:stretch>
            <a:fillRect/>
          </a:stretch>
        </p:blipFill>
        <p:spPr>
          <a:xfrm>
            <a:off x="3705225" y="4982210"/>
            <a:ext cx="3917950" cy="1606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15" y="447675"/>
            <a:ext cx="10910570" cy="6249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2710" y="100965"/>
            <a:ext cx="11703685" cy="6656070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rcRect l="17392" t="47300" r="29709" b="14885"/>
          <a:stretch>
            <a:fillRect/>
          </a:stretch>
        </p:blipFill>
        <p:spPr>
          <a:xfrm>
            <a:off x="3771900" y="4665980"/>
            <a:ext cx="4501515" cy="18459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755"/>
            <a:ext cx="12188825" cy="6569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633835" cy="6552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" y="327660"/>
            <a:ext cx="11347450" cy="62020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4315"/>
            <a:ext cx="10456545" cy="59829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b="82986"/>
          <a:stretch>
            <a:fillRect/>
          </a:stretch>
        </p:blipFill>
        <p:spPr>
          <a:xfrm>
            <a:off x="669290" y="465455"/>
            <a:ext cx="10841990" cy="1008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2194560"/>
            <a:ext cx="2032635" cy="894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7900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计算流程总结：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" y="3050540"/>
            <a:ext cx="3660140" cy="756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" y="4794885"/>
            <a:ext cx="2132330" cy="751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0" y="5506720"/>
            <a:ext cx="2155825" cy="6946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355" y="5664200"/>
            <a:ext cx="2042795" cy="644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rcRect r="3979"/>
          <a:stretch>
            <a:fillRect/>
          </a:stretch>
        </p:blipFill>
        <p:spPr>
          <a:xfrm>
            <a:off x="5951855" y="2002790"/>
            <a:ext cx="4538345" cy="20199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775" y="4122420"/>
            <a:ext cx="3486150" cy="925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rcRect t="36737" b="26724"/>
          <a:stretch>
            <a:fillRect/>
          </a:stretch>
        </p:blipFill>
        <p:spPr>
          <a:xfrm>
            <a:off x="934720" y="3810000"/>
            <a:ext cx="3058160" cy="3498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rcRect r="7233" b="15833"/>
          <a:stretch>
            <a:fillRect/>
          </a:stretch>
        </p:blipFill>
        <p:spPr>
          <a:xfrm>
            <a:off x="1154430" y="4163060"/>
            <a:ext cx="2239645" cy="5130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7850" y="4777740"/>
            <a:ext cx="2032000" cy="12274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" y="273685"/>
            <a:ext cx="11398250" cy="6468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795"/>
            <a:ext cx="11499850" cy="6581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256665"/>
            <a:ext cx="3058160" cy="957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b="43527"/>
          <a:stretch>
            <a:fillRect/>
          </a:stretch>
        </p:blipFill>
        <p:spPr>
          <a:xfrm>
            <a:off x="0" y="143510"/>
            <a:ext cx="11872595" cy="3792220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rcRect l="75693" t="17376" r="8476" b="66194"/>
          <a:stretch>
            <a:fillRect/>
          </a:stretch>
        </p:blipFill>
        <p:spPr>
          <a:xfrm>
            <a:off x="9815830" y="1144905"/>
            <a:ext cx="1820545" cy="1081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0165"/>
            <a:ext cx="241427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1325880"/>
            <a:ext cx="560070" cy="44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570" y="2226310"/>
            <a:ext cx="4076700" cy="1123950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2"/>
          <a:srcRect l="-1054" t="64927" r="1054" b="17201"/>
          <a:stretch>
            <a:fillRect/>
          </a:stretch>
        </p:blipFill>
        <p:spPr>
          <a:xfrm>
            <a:off x="-60325" y="4909820"/>
            <a:ext cx="11872595" cy="1200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rcRect t="60433" r="3979"/>
          <a:stretch>
            <a:fillRect/>
          </a:stretch>
        </p:blipFill>
        <p:spPr>
          <a:xfrm>
            <a:off x="666115" y="4156075"/>
            <a:ext cx="4280535" cy="7537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5" y="189230"/>
            <a:ext cx="11616690" cy="6480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5" y="302895"/>
            <a:ext cx="11447780" cy="62312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" y="0"/>
            <a:ext cx="11560810" cy="66903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040"/>
            <a:ext cx="11804015" cy="65525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r="73841" b="75049"/>
          <a:stretch>
            <a:fillRect/>
          </a:stretch>
        </p:blipFill>
        <p:spPr>
          <a:xfrm>
            <a:off x="1021080" y="772160"/>
            <a:ext cx="2451100" cy="561340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rcRect b="89560"/>
          <a:stretch>
            <a:fillRect/>
          </a:stretch>
        </p:blipFill>
        <p:spPr>
          <a:xfrm>
            <a:off x="112395" y="76835"/>
            <a:ext cx="11560810" cy="698500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rcRect l="11035" t="36578" r="40168" b="56503"/>
          <a:stretch>
            <a:fillRect/>
          </a:stretch>
        </p:blipFill>
        <p:spPr>
          <a:xfrm>
            <a:off x="5780405" y="906145"/>
            <a:ext cx="5207635" cy="42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10" y="4001770"/>
            <a:ext cx="9828530" cy="2207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375" t="5477" r="-375" b="-3983"/>
          <a:stretch>
            <a:fillRect/>
          </a:stretch>
        </p:blipFill>
        <p:spPr>
          <a:xfrm>
            <a:off x="1022350" y="1459230"/>
            <a:ext cx="9814560" cy="2261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465" y="2354580"/>
            <a:ext cx="5998845" cy="471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44705" cy="66624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"/>
            <a:ext cx="10059670" cy="531241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7766685" y="3733800"/>
            <a:ext cx="3940810" cy="2898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40" y="220980"/>
            <a:ext cx="11790680" cy="61296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" y="62230"/>
            <a:ext cx="11590655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818"/>
            <a:ext cx="11756390" cy="67189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8742-FFB8-A505-DE66-12E858CD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38CCBB-BCA1-9790-8A87-D9AE609A7D8E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01F37D-391A-7E1F-4687-3C8F6C4D9036}"/>
              </a:ext>
            </a:extLst>
          </p:cNvPr>
          <p:cNvSpPr txBox="1"/>
          <p:nvPr/>
        </p:nvSpPr>
        <p:spPr>
          <a:xfrm>
            <a:off x="3230217" y="890056"/>
            <a:ext cx="706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两种思路：</a:t>
            </a:r>
            <a:r>
              <a:rPr lang="zh-CN" altLang="en-US" sz="2400" b="1" dirty="0">
                <a:solidFill>
                  <a:srgbClr val="FF0000"/>
                </a:solidFill>
              </a:rPr>
              <a:t>最大可分性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最近重构性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C40884-DB84-8ADC-BD63-185A2866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8"/>
          <a:stretch>
            <a:fillRect/>
          </a:stretch>
        </p:blipFill>
        <p:spPr>
          <a:xfrm>
            <a:off x="1286850" y="1749287"/>
            <a:ext cx="9750287" cy="44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6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963D-F6E7-CB4B-0516-5DEB9A73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B407C3-72FA-C3CF-9BDC-D6B888574D20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22CB1-45D8-2740-BFE4-321EA8B05FB1}"/>
              </a:ext>
            </a:extLst>
          </p:cNvPr>
          <p:cNvSpPr txBox="1"/>
          <p:nvPr/>
        </p:nvSpPr>
        <p:spPr>
          <a:xfrm>
            <a:off x="3230217" y="890056"/>
            <a:ext cx="706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两种思路：</a:t>
            </a:r>
            <a:r>
              <a:rPr lang="zh-CN" altLang="en-US" sz="2400" b="1" dirty="0">
                <a:solidFill>
                  <a:srgbClr val="FF0000"/>
                </a:solidFill>
              </a:rPr>
              <a:t>最大可分性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最近重构性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680732-002F-0B38-FEF7-943AF31F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5" y="1585838"/>
            <a:ext cx="9293087" cy="46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99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B1DC-703B-B53D-527A-FA9A5A23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8B7B9C-E49F-B5DE-6433-C921BD2EAF4D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A4B61-C359-C375-4819-F6E5F7AD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5" y="934279"/>
            <a:ext cx="8033139" cy="56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9215" y="0"/>
            <a:ext cx="12287250" cy="6724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b="74454"/>
          <a:stretch>
            <a:fillRect/>
          </a:stretch>
        </p:blipFill>
        <p:spPr>
          <a:xfrm>
            <a:off x="-82550" y="0"/>
            <a:ext cx="11970385" cy="1751965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4"/>
          <a:srcRect t="19122" b="16344"/>
          <a:stretch>
            <a:fillRect/>
          </a:stretch>
        </p:blipFill>
        <p:spPr>
          <a:xfrm>
            <a:off x="0" y="1962785"/>
            <a:ext cx="1194943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8025" cy="673862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367790" y="3293745"/>
            <a:ext cx="5200650" cy="641985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38200" y="2347595"/>
            <a:ext cx="9669145" cy="881380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540"/>
            <a:ext cx="11647170" cy="656209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426575" y="4893310"/>
            <a:ext cx="871855" cy="536575"/>
          </a:xfrm>
          <a:prstGeom prst="roundRect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85635" y="57531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所以符合主成分方向的要求！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" y="503555"/>
            <a:ext cx="10407650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DA68FD-EDE3-5FF0-2422-1D1BCFA1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" y="1847095"/>
            <a:ext cx="4650102" cy="25161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452370-9CAF-004F-D140-0ACEEFC34B01}"/>
              </a:ext>
            </a:extLst>
          </p:cNvPr>
          <p:cNvSpPr txBox="1"/>
          <p:nvPr/>
        </p:nvSpPr>
        <p:spPr>
          <a:xfrm>
            <a:off x="581666" y="4640573"/>
            <a:ext cx="4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一千个人的身高体重数据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D0BBAA-E286-10FF-73FA-0865002A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96" y="1613817"/>
            <a:ext cx="3184849" cy="2982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B14435-4BB7-AE22-06A7-DE406594E0D2}"/>
              </a:ext>
            </a:extLst>
          </p:cNvPr>
          <p:cNvSpPr txBox="1"/>
          <p:nvPr/>
        </p:nvSpPr>
        <p:spPr>
          <a:xfrm>
            <a:off x="5763266" y="4680913"/>
            <a:ext cx="4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绘制在二维图上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AC4EAF-63EF-A96A-1EFD-14CFF6EB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6" b="1449"/>
          <a:stretch>
            <a:fillRect/>
          </a:stretch>
        </p:blipFill>
        <p:spPr>
          <a:xfrm>
            <a:off x="8761777" y="1613817"/>
            <a:ext cx="3159084" cy="29827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95A81B5-46DA-D5C2-0051-20C349AE2167}"/>
              </a:ext>
            </a:extLst>
          </p:cNvPr>
          <p:cNvSpPr txBox="1"/>
          <p:nvPr/>
        </p:nvSpPr>
        <p:spPr>
          <a:xfrm>
            <a:off x="9428695" y="4715491"/>
            <a:ext cx="4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将数据归一化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6B09A8-1718-CC28-01B3-7FED575DE276}"/>
              </a:ext>
            </a:extLst>
          </p:cNvPr>
          <p:cNvSpPr txBox="1"/>
          <p:nvPr/>
        </p:nvSpPr>
        <p:spPr>
          <a:xfrm>
            <a:off x="4073614" y="5695122"/>
            <a:ext cx="4880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F0000"/>
                </a:solidFill>
              </a:rPr>
              <a:t>你发现了什么？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451D49-3945-9B07-B45D-2337F1614903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9140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27132B-0D2B-0232-8D1F-64A87741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50" y="783395"/>
            <a:ext cx="4570262" cy="43551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594385-D36E-8DF0-CC27-082FA0E1DCEC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B93880-D194-E378-13EF-9C0A21979812}"/>
              </a:ext>
            </a:extLst>
          </p:cNvPr>
          <p:cNvSpPr txBox="1"/>
          <p:nvPr/>
        </p:nvSpPr>
        <p:spPr>
          <a:xfrm>
            <a:off x="178904" y="2210258"/>
            <a:ext cx="339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数据沿着</a:t>
            </a:r>
            <a:r>
              <a:rPr lang="zh-CN" altLang="en-US" b="1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00B050"/>
                </a:solidFill>
              </a:rPr>
              <a:t>绿色</a:t>
            </a:r>
            <a:r>
              <a:rPr lang="zh-CN" altLang="en-US" dirty="0"/>
              <a:t>箭头表示的两个主要方向进行变化，</a:t>
            </a:r>
            <a:r>
              <a:rPr lang="zh-CN" altLang="en-US" b="1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的更为显著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B7BA6F4-30E0-2210-2049-E5C2585567E4}"/>
              </a:ext>
            </a:extLst>
          </p:cNvPr>
          <p:cNvSpPr/>
          <p:nvPr/>
        </p:nvSpPr>
        <p:spPr>
          <a:xfrm>
            <a:off x="5390321" y="2210258"/>
            <a:ext cx="1411358" cy="10833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2FF0205-87A5-8502-C1C8-1249EBF417B9}"/>
              </a:ext>
            </a:extLst>
          </p:cNvPr>
          <p:cNvCxnSpPr>
            <a:cxnSpLocks/>
          </p:cNvCxnSpPr>
          <p:nvPr/>
        </p:nvCxnSpPr>
        <p:spPr>
          <a:xfrm flipV="1">
            <a:off x="6760901" y="2278104"/>
            <a:ext cx="2234012" cy="39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7196ABD-88DE-BBED-9A52-29422DB6EE6F}"/>
              </a:ext>
            </a:extLst>
          </p:cNvPr>
          <p:cNvSpPr txBox="1"/>
          <p:nvPr/>
        </p:nvSpPr>
        <p:spPr>
          <a:xfrm>
            <a:off x="8946791" y="2044126"/>
            <a:ext cx="1013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主成分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A9A051-9F86-AA37-4ABF-8AB9982C4406}"/>
              </a:ext>
            </a:extLst>
          </p:cNvPr>
          <p:cNvSpPr txBox="1"/>
          <p:nvPr/>
        </p:nvSpPr>
        <p:spPr>
          <a:xfrm>
            <a:off x="496956" y="5740993"/>
            <a:ext cx="11504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如果想要在单一轴上表示这个二维数据，该如何做？</a:t>
            </a:r>
          </a:p>
        </p:txBody>
      </p:sp>
    </p:spTree>
    <p:extLst>
      <p:ext uri="{BB962C8B-B14F-4D97-AF65-F5344CB8AC3E}">
        <p14:creationId xmlns:p14="http://schemas.microsoft.com/office/powerpoint/2010/main" val="3024491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AD01-0E95-F75C-2986-DFC4D4293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7336F8-CEB7-8686-7CDA-0E54465A65A5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D66E50C-34CF-30B8-5C04-D48CFF2D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" y="1775754"/>
            <a:ext cx="3974243" cy="359761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8A1B21-9778-5361-5261-55E5A129AF42}"/>
              </a:ext>
            </a:extLst>
          </p:cNvPr>
          <p:cNvSpPr txBox="1"/>
          <p:nvPr/>
        </p:nvSpPr>
        <p:spPr>
          <a:xfrm>
            <a:off x="2524539" y="1022969"/>
            <a:ext cx="753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将数据投影到最大的主成分上（</a:t>
            </a:r>
            <a:r>
              <a:rPr lang="zh-CN" altLang="en-US" sz="2400" b="1" dirty="0">
                <a:solidFill>
                  <a:srgbClr val="FF0000"/>
                </a:solidFill>
              </a:rPr>
              <a:t>红色</a:t>
            </a:r>
            <a:r>
              <a:rPr lang="zh-CN" altLang="en-US" sz="2400" dirty="0"/>
              <a:t>箭头表示的轴）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70EFBE2-C8F8-3831-1BA7-33E93901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633" y="1775754"/>
            <a:ext cx="3980672" cy="3597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FA8F5C-FED0-451A-401C-A4C5D76A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114" y="1849762"/>
            <a:ext cx="3698724" cy="25220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E8F440-FF30-8474-C656-555D98089115}"/>
              </a:ext>
            </a:extLst>
          </p:cNvPr>
          <p:cNvSpPr txBox="1"/>
          <p:nvPr/>
        </p:nvSpPr>
        <p:spPr>
          <a:xfrm>
            <a:off x="9193696" y="4736904"/>
            <a:ext cx="273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最终的人口一维图</a:t>
            </a:r>
          </a:p>
        </p:txBody>
      </p:sp>
    </p:spTree>
    <p:extLst>
      <p:ext uri="{BB962C8B-B14F-4D97-AF65-F5344CB8AC3E}">
        <p14:creationId xmlns:p14="http://schemas.microsoft.com/office/powerpoint/2010/main" val="2456212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EEEA-0412-4BD4-CBF2-2C494846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F43CA3-0426-DB5D-5B3E-268F34C4D4D1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F3FB87-4186-F3B6-7C59-CF50D177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1" y="1656543"/>
            <a:ext cx="3524961" cy="32325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E37D7F-BA57-D0DF-5BEA-8E60AB76B5DE}"/>
              </a:ext>
            </a:extLst>
          </p:cNvPr>
          <p:cNvSpPr txBox="1"/>
          <p:nvPr/>
        </p:nvSpPr>
        <p:spPr>
          <a:xfrm>
            <a:off x="778157" y="817029"/>
            <a:ext cx="268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关于多名名患者</a:t>
            </a:r>
            <a:r>
              <a:rPr lang="zh-CN" altLang="en-US" b="1" dirty="0">
                <a:solidFill>
                  <a:srgbClr val="FF0000"/>
                </a:solidFill>
              </a:rPr>
              <a:t>血压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胆固醇</a:t>
            </a:r>
            <a:r>
              <a:rPr lang="zh-CN" altLang="en-US" dirty="0"/>
              <a:t>水平的数据集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70DEA7-ADEB-6616-A12C-A86D6AF4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84" y="1656543"/>
            <a:ext cx="3504631" cy="32325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3BEBE0-F49F-45DD-AE1B-2AF7BCD5556F}"/>
              </a:ext>
            </a:extLst>
          </p:cNvPr>
          <p:cNvSpPr txBox="1"/>
          <p:nvPr/>
        </p:nvSpPr>
        <p:spPr>
          <a:xfrm>
            <a:off x="5314817" y="1094028"/>
            <a:ext cx="163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沿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zh-CN" altLang="en-US" b="1" dirty="0">
                <a:solidFill>
                  <a:srgbClr val="FF0000"/>
                </a:solidFill>
              </a:rPr>
              <a:t>轴</a:t>
            </a:r>
            <a:r>
              <a:rPr lang="zh-CN" altLang="en-US" dirty="0"/>
              <a:t>投影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1561A7E-0316-980C-D721-25F919B08CD5}"/>
              </a:ext>
            </a:extLst>
          </p:cNvPr>
          <p:cNvCxnSpPr>
            <a:cxnSpLocks/>
          </p:cNvCxnSpPr>
          <p:nvPr/>
        </p:nvCxnSpPr>
        <p:spPr>
          <a:xfrm flipH="1">
            <a:off x="1590261" y="3250096"/>
            <a:ext cx="745435" cy="219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44031B-E81C-911E-563E-4825EE1426D5}"/>
              </a:ext>
            </a:extLst>
          </p:cNvPr>
          <p:cNvSpPr txBox="1"/>
          <p:nvPr/>
        </p:nvSpPr>
        <p:spPr>
          <a:xfrm>
            <a:off x="857669" y="5736122"/>
            <a:ext cx="18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分成了</a:t>
            </a:r>
            <a:r>
              <a:rPr lang="zh-CN" altLang="en-US" b="1" dirty="0">
                <a:solidFill>
                  <a:srgbClr val="FF0000"/>
                </a:solidFill>
              </a:rPr>
              <a:t>三个</a:t>
            </a:r>
            <a:r>
              <a:rPr lang="zh-CN" altLang="en-US" dirty="0"/>
              <a:t>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ED6314-C68B-1067-A149-98D8F3FA4670}"/>
              </a:ext>
            </a:extLst>
          </p:cNvPr>
          <p:cNvSpPr txBox="1"/>
          <p:nvPr/>
        </p:nvSpPr>
        <p:spPr>
          <a:xfrm>
            <a:off x="6131134" y="5597622"/>
            <a:ext cx="326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</a:t>
            </a:r>
            <a:r>
              <a:rPr lang="zh-CN" altLang="en-US" b="1" dirty="0">
                <a:solidFill>
                  <a:srgbClr val="FF0000"/>
                </a:solidFill>
              </a:rPr>
              <a:t>两个</a:t>
            </a:r>
            <a:r>
              <a:rPr lang="zh-CN" altLang="en-US" dirty="0"/>
              <a:t>簇，意味在低维度表示中合并了两个不同的人群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CA374A5-C846-A7B8-B607-441962B9E1F7}"/>
              </a:ext>
            </a:extLst>
          </p:cNvPr>
          <p:cNvCxnSpPr>
            <a:cxnSpLocks/>
          </p:cNvCxnSpPr>
          <p:nvPr/>
        </p:nvCxnSpPr>
        <p:spPr>
          <a:xfrm>
            <a:off x="6096000" y="4691270"/>
            <a:ext cx="960783" cy="90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75665D2D-9566-EA3E-BEF1-EAE0C941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99" y="1728499"/>
            <a:ext cx="3348610" cy="316064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F790DC5-3256-195A-85FF-583C6D51F1D0}"/>
              </a:ext>
            </a:extLst>
          </p:cNvPr>
          <p:cNvSpPr txBox="1"/>
          <p:nvPr/>
        </p:nvSpPr>
        <p:spPr>
          <a:xfrm>
            <a:off x="9373295" y="1166558"/>
            <a:ext cx="163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沿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zh-CN" altLang="en-US" b="1" dirty="0">
                <a:solidFill>
                  <a:srgbClr val="FF0000"/>
                </a:solidFill>
              </a:rPr>
              <a:t>轴</a:t>
            </a:r>
            <a:r>
              <a:rPr lang="zh-CN" altLang="en-US" dirty="0"/>
              <a:t>投影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5B7FDCF-72B9-F2B8-5F45-B86A8C067C91}"/>
              </a:ext>
            </a:extLst>
          </p:cNvPr>
          <p:cNvCxnSpPr>
            <a:endCxn id="16" idx="0"/>
          </p:cNvCxnSpPr>
          <p:nvPr/>
        </p:nvCxnSpPr>
        <p:spPr>
          <a:xfrm flipH="1">
            <a:off x="7761152" y="3429000"/>
            <a:ext cx="806378" cy="2168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3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BC90-EA75-91DC-297D-6D55A946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D36F5B-9BEF-FC6E-D1D3-7C28C1CE5CD1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D23958-AE67-3E06-48B1-D0A32071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63" y="1804147"/>
            <a:ext cx="3211079" cy="29202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C4A33D-15BA-F9E9-41F9-F084994F22FF}"/>
              </a:ext>
            </a:extLst>
          </p:cNvPr>
          <p:cNvSpPr txBox="1"/>
          <p:nvPr/>
        </p:nvSpPr>
        <p:spPr>
          <a:xfrm>
            <a:off x="1532964" y="1176391"/>
            <a:ext cx="24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投影到</a:t>
            </a:r>
            <a:r>
              <a:rPr lang="zh-CN" altLang="en-US" b="1" dirty="0">
                <a:solidFill>
                  <a:srgbClr val="FF0000"/>
                </a:solidFill>
              </a:rPr>
              <a:t>主成分</a:t>
            </a:r>
            <a:r>
              <a:rPr lang="zh-CN" altLang="en-US" dirty="0"/>
              <a:t>上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5B9CFE-B257-DD88-BF5F-0F43CEDB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29" y="1804146"/>
            <a:ext cx="3333315" cy="29202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A108441-1CBC-9BA1-4133-42A665566029}"/>
              </a:ext>
            </a:extLst>
          </p:cNvPr>
          <p:cNvSpPr txBox="1"/>
          <p:nvPr/>
        </p:nvSpPr>
        <p:spPr>
          <a:xfrm>
            <a:off x="4652682" y="1037891"/>
            <a:ext cx="221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成功保留了低维表示中的所有</a:t>
            </a:r>
            <a:r>
              <a:rPr lang="zh-CN" altLang="en-US" b="1" dirty="0">
                <a:solidFill>
                  <a:srgbClr val="FF0000"/>
                </a:solidFill>
              </a:rPr>
              <a:t>三个</a:t>
            </a:r>
            <a:r>
              <a:rPr lang="zh-CN" altLang="en-US" dirty="0"/>
              <a:t>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52D255B-9E01-5672-03FA-8099925F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40" t="-272" b="272"/>
          <a:stretch>
            <a:fillRect/>
          </a:stretch>
        </p:blipFill>
        <p:spPr>
          <a:xfrm>
            <a:off x="7871012" y="1804146"/>
            <a:ext cx="3768497" cy="26745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4EDB016-BFAE-039B-DFCF-76CCCC7FF041}"/>
              </a:ext>
            </a:extLst>
          </p:cNvPr>
          <p:cNvSpPr txBox="1"/>
          <p:nvPr/>
        </p:nvSpPr>
        <p:spPr>
          <a:xfrm>
            <a:off x="9063317" y="1165411"/>
            <a:ext cx="2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投影到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zh-CN" altLang="en-US" b="1" dirty="0">
                <a:solidFill>
                  <a:srgbClr val="FF0000"/>
                </a:solidFill>
              </a:rPr>
              <a:t>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3A4EB0-F7CD-4DD2-E671-1EF92FB0AB55}"/>
              </a:ext>
            </a:extLst>
          </p:cNvPr>
          <p:cNvSpPr txBox="1"/>
          <p:nvPr/>
        </p:nvSpPr>
        <p:spPr>
          <a:xfrm>
            <a:off x="2274794" y="5492668"/>
            <a:ext cx="7642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这种低维表示成功保留了原始数据的</a:t>
            </a:r>
            <a:r>
              <a:rPr lang="zh-CN" altLang="en-US" sz="2800" b="1" dirty="0">
                <a:solidFill>
                  <a:srgbClr val="FF0000"/>
                </a:solidFill>
              </a:rPr>
              <a:t>主要特征</a:t>
            </a:r>
          </a:p>
        </p:txBody>
      </p:sp>
    </p:spTree>
    <p:extLst>
      <p:ext uri="{BB962C8B-B14F-4D97-AF65-F5344CB8AC3E}">
        <p14:creationId xmlns:p14="http://schemas.microsoft.com/office/powerpoint/2010/main" val="2627296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8F3B1C-B554-34DB-C02F-4520D4FB4672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80C1D8-A55B-967F-E56A-68058AAD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" y="1119698"/>
            <a:ext cx="12192000" cy="52149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33C569-60B0-E34D-2C21-D4CCA3B04C31}"/>
              </a:ext>
            </a:extLst>
          </p:cNvPr>
          <p:cNvSpPr txBox="1"/>
          <p:nvPr/>
        </p:nvSpPr>
        <p:spPr>
          <a:xfrm>
            <a:off x="3210339" y="658033"/>
            <a:ext cx="618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1.</a:t>
            </a:r>
            <a:r>
              <a:rPr lang="zh-CN" altLang="en-US" sz="2400" dirty="0"/>
              <a:t>计算每个特征的</a:t>
            </a:r>
            <a:r>
              <a:rPr lang="zh-CN" altLang="en-US" sz="2400" b="1" dirty="0">
                <a:solidFill>
                  <a:srgbClr val="FF0000"/>
                </a:solidFill>
              </a:rPr>
              <a:t>均值</a:t>
            </a:r>
          </a:p>
        </p:txBody>
      </p:sp>
    </p:spTree>
    <p:extLst>
      <p:ext uri="{BB962C8B-B14F-4D97-AF65-F5344CB8AC3E}">
        <p14:creationId xmlns:p14="http://schemas.microsoft.com/office/powerpoint/2010/main" val="1676477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75F1-D53A-FFBC-7E54-7D8A14E1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976A6B-521E-3C26-7332-82A5BF94CA37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C2E530-E7C0-A7A0-8A41-515942E1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899"/>
            <a:ext cx="12192000" cy="44004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DC878A-6934-F61D-8884-1D4225E037C4}"/>
              </a:ext>
            </a:extLst>
          </p:cNvPr>
          <p:cNvSpPr txBox="1"/>
          <p:nvPr/>
        </p:nvSpPr>
        <p:spPr>
          <a:xfrm>
            <a:off x="3210339" y="658033"/>
            <a:ext cx="618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2.</a:t>
            </a:r>
            <a:r>
              <a:rPr lang="zh-CN" altLang="en-US" sz="2400" dirty="0"/>
              <a:t>去中心化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FFB174-2057-1519-54E4-6964CB095166}"/>
              </a:ext>
            </a:extLst>
          </p:cNvPr>
          <p:cNvSpPr txBox="1"/>
          <p:nvPr/>
        </p:nvSpPr>
        <p:spPr>
          <a:xfrm>
            <a:off x="4045227" y="6161970"/>
            <a:ext cx="64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去中心化不会影响样本的分布性质</a:t>
            </a:r>
          </a:p>
        </p:txBody>
      </p:sp>
    </p:spTree>
    <p:extLst>
      <p:ext uri="{BB962C8B-B14F-4D97-AF65-F5344CB8AC3E}">
        <p14:creationId xmlns:p14="http://schemas.microsoft.com/office/powerpoint/2010/main" val="3503368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4C20-4D69-4CD0-8526-242074A7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A4BDB8-EAF2-4503-886D-35293A3F10C1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5D0247-B224-4BC4-F389-F2C867F6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130"/>
            <a:ext cx="12192000" cy="5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06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49E0-4151-F0A4-E08A-E5C9EA5A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9A547C-F746-8EB6-CFE5-F9F0829CC2A5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493CF6-9AB3-7238-084F-59CF9A00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" y="962345"/>
            <a:ext cx="12192000" cy="41183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F88EA9-76BA-A9EC-0BB6-A8119174F5CF}"/>
              </a:ext>
            </a:extLst>
          </p:cNvPr>
          <p:cNvSpPr txBox="1"/>
          <p:nvPr/>
        </p:nvSpPr>
        <p:spPr>
          <a:xfrm>
            <a:off x="3458817" y="5645426"/>
            <a:ext cx="574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如果样本到</a:t>
            </a:r>
            <a:r>
              <a:rPr lang="zh-CN" altLang="en-US" b="1" dirty="0">
                <a:solidFill>
                  <a:srgbClr val="FF0000"/>
                </a:solidFill>
              </a:rPr>
              <a:t>直线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距离小</a:t>
            </a:r>
            <a:r>
              <a:rPr lang="zh-CN" altLang="en-US" dirty="0"/>
              <a:t>，或者投影点到</a:t>
            </a:r>
            <a:r>
              <a:rPr lang="zh-CN" altLang="en-US" b="1" dirty="0">
                <a:solidFill>
                  <a:srgbClr val="FF0000"/>
                </a:solidFill>
              </a:rPr>
              <a:t>原点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距离大</a:t>
            </a:r>
            <a:r>
              <a:rPr lang="zh-CN" altLang="en-US" dirty="0"/>
              <a:t>，那么直线上的投影点就能更好地描述样本情况</a:t>
            </a:r>
          </a:p>
        </p:txBody>
      </p:sp>
    </p:spTree>
    <p:extLst>
      <p:ext uri="{BB962C8B-B14F-4D97-AF65-F5344CB8AC3E}">
        <p14:creationId xmlns:p14="http://schemas.microsoft.com/office/powerpoint/2010/main" val="829838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5177-2F84-9D32-EBD9-CF90EC9E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01F002-EEFE-842F-07D9-FE487AD7D2E8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F81D34-807C-B4F5-8657-801CF7DE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5" y="1395415"/>
            <a:ext cx="10988389" cy="37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540" y="3585210"/>
            <a:ext cx="5661025" cy="294386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rcRect b="83073"/>
          <a:stretch>
            <a:fillRect/>
          </a:stretch>
        </p:blipFill>
        <p:spPr>
          <a:xfrm>
            <a:off x="674370" y="277495"/>
            <a:ext cx="8229600" cy="7435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4370" y="1224280"/>
            <a:ext cx="10100945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i="0" dirty="0"/>
              <a:t>往往高维空间的数据会出现分布稀疏的情况，所以在降维处理的过程中，我们通常会做一些数据删减，这些数据包括了冗余的数据、无效信息、重复表达内容等。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i="0" dirty="0"/>
              <a:t>例如：现有一张 1024x1024 的图，除去中心 50</a:t>
            </a:r>
            <a:r>
              <a:rPr lang="zh-CN" altLang="en-US" dirty="0">
                <a:sym typeface="+mn-ea"/>
              </a:rPr>
              <a:t>x</a:t>
            </a:r>
            <a:r>
              <a:rPr lang="zh-CN" altLang="en-US" i="0" dirty="0"/>
              <a:t>50 的区域其它位置均为零值，这些为零的信息就可以归为无用信息;而对于对称图形而言，对称部分的信息则可以归为重复信息。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b="1" i="0" dirty="0">
              <a:solidFill>
                <a:srgbClr val="4D4D4D"/>
              </a:solidFill>
              <a:latin typeface="-apple-system"/>
              <a:ea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降维常应用于文本处理、人脸识别、图片识别、自然语言处理等领域。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i="0" dirty="0">
              <a:solidFill>
                <a:srgbClr val="4D4D4D"/>
              </a:solidFill>
              <a:latin typeface="-apple-system"/>
              <a:ea typeface="-apple-system"/>
            </a:endParaRPr>
          </a:p>
          <a:p>
            <a:pPr marL="0" indent="0"/>
            <a:endParaRPr lang="zh-CN" altLang="en-US" b="1" i="0" dirty="0">
              <a:solidFill>
                <a:srgbClr val="4D4D4D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E5DB5-001C-714F-D62A-4687D622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D93414-E7E1-3CCC-6004-3EB95BBB94CF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CF5525-1970-D87B-B908-35E57A38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67" y="481918"/>
            <a:ext cx="8680266" cy="63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7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6B6B0-A324-96E2-B26F-5D5A1F4A7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BF368C-F5F2-C023-F249-9888F189370A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0D97DC-42CD-DB14-D6B6-47505E8E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9" y="1086189"/>
            <a:ext cx="10760701" cy="48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2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DE375-DEED-B41B-3FB0-A00CBCFC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EA45C7-F9C9-D6D8-18A5-3A401276974B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718AAC-3B6B-C461-F9DF-322E19F1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39" y="491228"/>
            <a:ext cx="8503624" cy="6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1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52D3-22B0-081D-BCE3-177C6613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FCD34A8-AD53-B586-6435-BAA813388620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084E23-4DA3-D094-58DB-BF5F89FB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39" y="433372"/>
            <a:ext cx="8580898" cy="64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7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F5511-7603-3412-DBC5-BFE729CB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B2E5B7-FA4E-A63D-BDB1-05F3890A06A2}"/>
              </a:ext>
            </a:extLst>
          </p:cNvPr>
          <p:cNvSpPr txBox="1"/>
          <p:nvPr/>
        </p:nvSpPr>
        <p:spPr>
          <a:xfrm>
            <a:off x="49162" y="143326"/>
            <a:ext cx="247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PCA</a:t>
            </a:r>
            <a:r>
              <a:rPr lang="zh-CN" altLang="en-US" b="1" dirty="0"/>
              <a:t>（主成分分析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914C01-5D7B-CFBE-E5D7-45A5C564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26" y="904522"/>
            <a:ext cx="8197425" cy="53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94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665" y="61595"/>
            <a:ext cx="123056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/>
          <p:cNvSpPr>
            <a:spLocks noGrp="1"/>
          </p:cNvSpPr>
          <p:nvPr>
            <p:ph type="title"/>
          </p:nvPr>
        </p:nvSpPr>
        <p:spPr>
          <a:xfrm>
            <a:off x="575945" y="58420"/>
            <a:ext cx="10423525" cy="781050"/>
          </a:xfrm>
        </p:spPr>
        <p:txBody>
          <a:bodyPr anchor="ctr" anchorCtr="0"/>
          <a:lstStyle/>
          <a:p>
            <a:r>
              <a:rPr lang="en-US" altLang="zh-CN" sz="3600"/>
              <a:t>svd vs pca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13805"/>
          <a:stretch>
            <a:fillRect/>
          </a:stretch>
        </p:blipFill>
        <p:spPr>
          <a:xfrm>
            <a:off x="1854835" y="2277110"/>
            <a:ext cx="8482330" cy="462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67482" t="49875" r="5778" b="38009"/>
          <a:stretch>
            <a:fillRect/>
          </a:stretch>
        </p:blipFill>
        <p:spPr>
          <a:xfrm>
            <a:off x="8613775" y="3429000"/>
            <a:ext cx="2624455" cy="2781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26535" y="4465955"/>
            <a:ext cx="282638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是</a:t>
            </a:r>
            <a:r>
              <a:rPr lang="en-US" altLang="zh-CN"/>
              <a:t>             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特征向量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25" y="4434205"/>
            <a:ext cx="600075" cy="3892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693910" y="4117975"/>
            <a:ext cx="2981960" cy="340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代表主成分的方向</a:t>
            </a:r>
          </a:p>
        </p:txBody>
      </p:sp>
      <p:pic>
        <p:nvPicPr>
          <p:cNvPr id="2" name="内容占位符 4"/>
          <p:cNvPicPr>
            <a:picLocks noChangeAspect="1"/>
          </p:cNvPicPr>
          <p:nvPr/>
        </p:nvPicPr>
        <p:blipFill>
          <a:blip r:embed="rId2"/>
          <a:srcRect l="1497" t="178" r="-1497" b="87390"/>
          <a:stretch>
            <a:fillRect/>
          </a:stretch>
        </p:blipFill>
        <p:spPr>
          <a:xfrm>
            <a:off x="2052955" y="565150"/>
            <a:ext cx="8482330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85645" y="1231900"/>
            <a:ext cx="1593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数据标准化：（均值为</a:t>
            </a:r>
            <a:r>
              <a:rPr lang="en-US" altLang="zh-CN" b="1"/>
              <a:t> 0</a:t>
            </a:r>
            <a:r>
              <a:rPr lang="zh-CN" altLang="en-US" b="1"/>
              <a:t>，方差为</a:t>
            </a:r>
            <a:r>
              <a:rPr lang="en-US" altLang="zh-CN" b="1"/>
              <a:t> 1</a:t>
            </a:r>
            <a:r>
              <a:rPr lang="zh-CN" altLang="en-US" b="1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5450" y="1503680"/>
            <a:ext cx="2408555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无需</a:t>
            </a:r>
            <a:r>
              <a:rPr lang="en-US" altLang="zh-CN"/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66635" y="1503680"/>
            <a:ext cx="2408555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需要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F32C-F474-3BDF-20A5-58A5F8C5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9EDE41-C4BF-1C8E-2777-2BDE568E8BC8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21C12A-6055-7E72-F8E0-291287F8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6" y="1323488"/>
            <a:ext cx="5373192" cy="48089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3F8E9E-591B-C026-9005-01BA89C23D04}"/>
              </a:ext>
            </a:extLst>
          </p:cNvPr>
          <p:cNvSpPr txBox="1"/>
          <p:nvPr/>
        </p:nvSpPr>
        <p:spPr>
          <a:xfrm>
            <a:off x="3150703" y="725557"/>
            <a:ext cx="537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遇到这种非线性数据该如何降维？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CCA7E4-86F6-F062-32A1-D9330125E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47" y="1323488"/>
            <a:ext cx="5407378" cy="480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2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80390" y="1390649"/>
            <a:ext cx="10515600" cy="5081905"/>
          </a:xfrm>
        </p:spPr>
        <p:txBody>
          <a:bodyPr/>
          <a:lstStyle/>
          <a:p>
            <a:r>
              <a:rPr lang="en-US" altLang="zh-CN" sz="2000" dirty="0"/>
              <a:t>t-SNE </a:t>
            </a:r>
            <a:r>
              <a:rPr lang="zh-CN" altLang="en-US" sz="2000" dirty="0"/>
              <a:t>由</a:t>
            </a:r>
            <a:r>
              <a:rPr lang="en-US" altLang="zh-CN" sz="2000" dirty="0"/>
              <a:t> Laurens van der </a:t>
            </a:r>
            <a:r>
              <a:rPr lang="en-US" altLang="zh-CN" sz="2000" dirty="0" err="1"/>
              <a:t>Maaten</a:t>
            </a:r>
            <a:r>
              <a:rPr lang="zh-CN" altLang="en-US" sz="2000" dirty="0"/>
              <a:t>（劳伦斯</a:t>
            </a:r>
            <a:r>
              <a:rPr lang="en-US" altLang="zh-CN" sz="2000" dirty="0"/>
              <a:t>·</a:t>
            </a:r>
            <a:r>
              <a:rPr lang="zh-CN" altLang="en-US" sz="2000" dirty="0"/>
              <a:t>范</a:t>
            </a:r>
            <a:r>
              <a:rPr lang="en-US" altLang="zh-CN" sz="2000" dirty="0"/>
              <a:t>·</a:t>
            </a:r>
            <a:r>
              <a:rPr lang="zh-CN" altLang="en-US" sz="2000" dirty="0"/>
              <a:t>马坦）</a:t>
            </a:r>
            <a:r>
              <a:rPr lang="en-US" altLang="zh-CN" sz="2000" dirty="0"/>
              <a:t> </a:t>
            </a:r>
            <a:r>
              <a:rPr lang="zh-CN" altLang="en-US" sz="2000" dirty="0"/>
              <a:t>和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Geoffrey Hinton </a:t>
            </a:r>
            <a:r>
              <a:rPr lang="zh-CN" altLang="en-US" sz="2000" b="1" dirty="0">
                <a:solidFill>
                  <a:srgbClr val="FF0000"/>
                </a:solidFill>
              </a:rPr>
              <a:t>（杰弗里</a:t>
            </a:r>
            <a:r>
              <a:rPr lang="en-US" altLang="zh-CN" sz="2000" b="1" dirty="0">
                <a:solidFill>
                  <a:srgbClr val="FF0000"/>
                </a:solidFill>
              </a:rPr>
              <a:t>·</a:t>
            </a:r>
            <a:r>
              <a:rPr lang="zh-CN" altLang="en-US" sz="2000" b="1" dirty="0">
                <a:solidFill>
                  <a:srgbClr val="FF0000"/>
                </a:solidFill>
              </a:rPr>
              <a:t>辛顿）</a:t>
            </a:r>
            <a:r>
              <a:rPr lang="zh-CN" altLang="en-US" sz="2000" dirty="0"/>
              <a:t>在</a:t>
            </a:r>
            <a:r>
              <a:rPr lang="en-US" altLang="zh-CN" sz="2000" dirty="0"/>
              <a:t> 2008 </a:t>
            </a:r>
            <a:r>
              <a:rPr lang="zh-CN" altLang="en-US" sz="2000" dirty="0"/>
              <a:t>年提出，特别适合将高维数据降维并可视化。与</a:t>
            </a:r>
            <a:r>
              <a:rPr lang="en-US" altLang="zh-CN" sz="2000" dirty="0"/>
              <a:t> PCA </a:t>
            </a:r>
            <a:r>
              <a:rPr lang="zh-CN" altLang="en-US" sz="2000" dirty="0"/>
              <a:t>等线性降维方法不同，</a:t>
            </a:r>
            <a:r>
              <a:rPr lang="en-US" altLang="zh-CN" sz="2000" dirty="0"/>
              <a:t>t-SNE </a:t>
            </a:r>
            <a:r>
              <a:rPr lang="zh-CN" altLang="en-US" sz="2000" dirty="0"/>
              <a:t>是一种</a:t>
            </a:r>
            <a:r>
              <a:rPr lang="zh-CN" altLang="en-US" sz="2000" dirty="0">
                <a:solidFill>
                  <a:srgbClr val="FF0000"/>
                </a:solidFill>
              </a:rPr>
              <a:t>非线性</a:t>
            </a:r>
            <a:r>
              <a:rPr lang="zh-CN" altLang="en-US" sz="2000" dirty="0"/>
              <a:t>降维算法。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它的核心思想是：在高维空间和低维空间中，都使用</a:t>
            </a:r>
            <a:r>
              <a:rPr lang="zh-CN" altLang="en-US" sz="2000" dirty="0">
                <a:solidFill>
                  <a:srgbClr val="FF0000"/>
                </a:solidFill>
              </a:rPr>
              <a:t>条件概</a:t>
            </a:r>
            <a:r>
              <a:rPr lang="zh-CN" altLang="en-US" sz="2000" dirty="0"/>
              <a:t>率来表示数据点之间的相似性，然后</a:t>
            </a:r>
            <a:r>
              <a:rPr lang="zh-CN" altLang="en-US" sz="2000" dirty="0">
                <a:solidFill>
                  <a:srgbClr val="FF0000"/>
                </a:solidFill>
              </a:rPr>
              <a:t>最小化</a:t>
            </a:r>
            <a:r>
              <a:rPr lang="zh-CN" altLang="en-US" sz="2000" dirty="0"/>
              <a:t>两个条件概率分布之间的</a:t>
            </a:r>
            <a:r>
              <a:rPr lang="en-US" altLang="zh-CN" sz="2000" dirty="0">
                <a:solidFill>
                  <a:srgbClr val="FF0000"/>
                </a:solidFill>
              </a:rPr>
              <a:t> KL </a:t>
            </a:r>
            <a:r>
              <a:rPr lang="zh-CN" altLang="en-US" sz="2000" dirty="0">
                <a:solidFill>
                  <a:srgbClr val="FF0000"/>
                </a:solidFill>
              </a:rPr>
              <a:t>散度</a:t>
            </a:r>
            <a:r>
              <a:rPr lang="zh-CN" altLang="en-US" sz="2000" dirty="0"/>
              <a:t>，从而找到最优的低维嵌入。</a:t>
            </a:r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4"/>
          <a:srcRect b="80047"/>
          <a:stretch>
            <a:fillRect/>
          </a:stretch>
        </p:blipFill>
        <p:spPr>
          <a:xfrm>
            <a:off x="200025" y="156845"/>
            <a:ext cx="10347325" cy="1233805"/>
          </a:xfrm>
          <a:prstGeom prst="rect">
            <a:avLst/>
          </a:prstGeom>
        </p:spPr>
      </p:pic>
      <p:pic>
        <p:nvPicPr>
          <p:cNvPr id="7" name="T-SN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0400" y="3429000"/>
            <a:ext cx="3251200" cy="33540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6ECE7D-5C1F-0EC4-1E2C-E56CB98A4D8B}"/>
              </a:ext>
            </a:extLst>
          </p:cNvPr>
          <p:cNvSpPr txBox="1"/>
          <p:nvPr/>
        </p:nvSpPr>
        <p:spPr>
          <a:xfrm>
            <a:off x="439420" y="352762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用于 </a:t>
            </a:r>
            <a:r>
              <a:rPr lang="en-US" altLang="zh-CN" dirty="0">
                <a:hlinkClick r:id="rId6"/>
              </a:rPr>
              <a:t>Web </a:t>
            </a:r>
            <a:r>
              <a:rPr lang="zh-CN" altLang="en-US" dirty="0">
                <a:hlinkClick r:id="rId6"/>
              </a:rPr>
              <a:t>的 </a:t>
            </a:r>
            <a:r>
              <a:rPr lang="en-US" altLang="zh-CN" dirty="0" err="1">
                <a:hlinkClick r:id="rId6"/>
              </a:rPr>
              <a:t>tSNE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7300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" y="156845"/>
            <a:ext cx="9404985" cy="5620385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75" y="3175000"/>
            <a:ext cx="2896235" cy="27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9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降维方法又分为线性和非线性降维，非线性降维又分为基于核函数和基于特征值的方法。</a:t>
            </a:r>
          </a:p>
          <a:p>
            <a:pPr>
              <a:lnSpc>
                <a:spcPct val="100000"/>
              </a:lnSpc>
            </a:pPr>
            <a:endParaRPr lang="zh-CN" altLang="en-US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线性降维方法：</a:t>
            </a:r>
            <a:r>
              <a:rPr lang="en-US" altLang="zh-CN" sz="2000" dirty="0">
                <a:solidFill>
                  <a:srgbClr val="FF0000"/>
                </a:solidFill>
              </a:rPr>
              <a:t>PCA </a:t>
            </a:r>
            <a:r>
              <a:rPr lang="zh-CN" altLang="en-US" sz="2000" dirty="0"/>
              <a:t>、</a:t>
            </a:r>
            <a:r>
              <a:rPr lang="en-US" altLang="zh-CN" sz="2000" dirty="0"/>
              <a:t>ICA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LDA</a:t>
            </a:r>
            <a:r>
              <a:rPr lang="zh-CN" altLang="en-US" sz="2000" dirty="0"/>
              <a:t>、</a:t>
            </a:r>
            <a:r>
              <a:rPr lang="en-US" altLang="zh-CN" sz="2000" dirty="0"/>
              <a:t>LFA</a:t>
            </a:r>
            <a:r>
              <a:rPr lang="zh-CN" altLang="en-US" sz="2000" dirty="0"/>
              <a:t>、</a:t>
            </a:r>
            <a:r>
              <a:rPr lang="en-US" altLang="zh-CN" sz="2000" dirty="0"/>
              <a:t>LPP(LE </a:t>
            </a:r>
            <a:r>
              <a:rPr lang="zh-CN" altLang="en-US" sz="2000" dirty="0"/>
              <a:t>的线性表示</a:t>
            </a:r>
            <a:r>
              <a:rPr lang="en-US" altLang="zh-CN" sz="2000" dirty="0"/>
              <a:t>)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非线性降维方法：</a:t>
            </a:r>
            <a:r>
              <a:rPr lang="en-US" altLang="zh-CN" sz="2000" dirty="0">
                <a:solidFill>
                  <a:srgbClr val="FF0000"/>
                </a:solidFill>
              </a:rPr>
              <a:t>t-SNE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基于核函数的非线性降维方法</a:t>
            </a:r>
            <a:r>
              <a:rPr lang="en-US" altLang="zh-CN" sz="2000" dirty="0"/>
              <a:t>——KPCA </a:t>
            </a:r>
            <a:r>
              <a:rPr lang="zh-CN" altLang="en-US" sz="2000" dirty="0"/>
              <a:t>、</a:t>
            </a:r>
            <a:r>
              <a:rPr lang="en-US" altLang="zh-CN" sz="2000" dirty="0"/>
              <a:t>KICA</a:t>
            </a:r>
            <a:r>
              <a:rPr lang="zh-CN" altLang="en-US" sz="2000" dirty="0"/>
              <a:t>、</a:t>
            </a:r>
            <a:r>
              <a:rPr lang="en-US" altLang="zh-CN" sz="2000" dirty="0"/>
              <a:t>KDA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基于特征值的非线性降维方法</a:t>
            </a:r>
            <a:r>
              <a:rPr lang="en-US" altLang="zh-CN" sz="2000" dirty="0"/>
              <a:t>(</a:t>
            </a:r>
            <a:r>
              <a:rPr lang="zh-CN" altLang="en-US" sz="2000" dirty="0"/>
              <a:t>流型学习</a:t>
            </a:r>
            <a:r>
              <a:rPr lang="en-US" altLang="zh-CN" sz="2000" dirty="0"/>
              <a:t>)——ISOMAP</a:t>
            </a:r>
            <a:r>
              <a:rPr lang="zh-CN" altLang="en-US" sz="2000" dirty="0"/>
              <a:t>、</a:t>
            </a:r>
            <a:r>
              <a:rPr lang="en-US" altLang="zh-CN" sz="2000" dirty="0"/>
              <a:t>LLE</a:t>
            </a:r>
            <a:r>
              <a:rPr lang="zh-CN" altLang="en-US" sz="2000" dirty="0"/>
              <a:t>、</a:t>
            </a:r>
            <a:r>
              <a:rPr lang="en-US" altLang="zh-CN" sz="2000" dirty="0"/>
              <a:t>LE</a:t>
            </a:r>
            <a:r>
              <a:rPr lang="zh-CN" altLang="en-US" sz="2000" dirty="0"/>
              <a:t>、</a:t>
            </a:r>
            <a:r>
              <a:rPr lang="en-US" altLang="zh-CN" sz="2000" dirty="0"/>
              <a:t>LPP</a:t>
            </a:r>
            <a:r>
              <a:rPr lang="zh-CN" altLang="en-US" sz="2000" dirty="0"/>
              <a:t>、</a:t>
            </a:r>
            <a:r>
              <a:rPr lang="en-US" altLang="zh-CN" sz="2000" dirty="0"/>
              <a:t>LTSA</a:t>
            </a:r>
            <a:r>
              <a:rPr lang="zh-CN" altLang="en-US" sz="2000" dirty="0"/>
              <a:t>、</a:t>
            </a:r>
            <a:r>
              <a:rPr lang="en-US" altLang="zh-CN" sz="2000" dirty="0"/>
              <a:t>MVU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rcRect b="81745"/>
          <a:stretch>
            <a:fillRect/>
          </a:stretch>
        </p:blipFill>
        <p:spPr>
          <a:xfrm>
            <a:off x="728980" y="365125"/>
            <a:ext cx="9461500" cy="92202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t-SNE </a:t>
            </a:r>
            <a:r>
              <a:rPr lang="zh-CN" altLang="en-US" sz="2400" dirty="0"/>
              <a:t>的算法流程可以简要概括为：</a:t>
            </a:r>
          </a:p>
          <a:p>
            <a:endParaRPr lang="en-US" altLang="zh-CN" sz="2400" dirty="0"/>
          </a:p>
          <a:p>
            <a:r>
              <a:rPr lang="zh-CN" altLang="en-US" sz="2400" dirty="0"/>
              <a:t>在高维空间中计算数据点之间的相似性</a:t>
            </a:r>
            <a:r>
              <a:rPr lang="en-US" altLang="zh-CN" sz="2400" dirty="0"/>
              <a:t> (</a:t>
            </a:r>
            <a:r>
              <a:rPr lang="zh-CN" altLang="en-US" sz="2400" dirty="0"/>
              <a:t>条件概率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0000"/>
                </a:solidFill>
              </a:rPr>
              <a:t>样本亲密度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在低维空间中随机初始化数据点：</a:t>
            </a:r>
            <a:r>
              <a:rPr lang="zh-CN" altLang="en-US" sz="2400" dirty="0">
                <a:solidFill>
                  <a:srgbClr val="FF0000"/>
                </a:solidFill>
              </a:rPr>
              <a:t>随机在地位落脚。</a:t>
            </a:r>
            <a:endParaRPr lang="zh-CN" altLang="en-US" sz="2400" dirty="0"/>
          </a:p>
          <a:p>
            <a:r>
              <a:rPr lang="zh-CN" altLang="en-US" sz="2400" dirty="0"/>
              <a:t>计算低维空间中数据点的相似性：</a:t>
            </a:r>
            <a:r>
              <a:rPr lang="zh-CN" altLang="en-US" sz="2400" dirty="0">
                <a:solidFill>
                  <a:srgbClr val="FF0000"/>
                </a:solidFill>
              </a:rPr>
              <a:t>计算搬家后的亲密度</a:t>
            </a:r>
          </a:p>
          <a:p>
            <a:r>
              <a:rPr lang="zh-CN" altLang="en-US" sz="2400" dirty="0"/>
              <a:t>优化目标函数</a:t>
            </a:r>
            <a:r>
              <a:rPr lang="en-US" altLang="zh-CN" sz="2400" dirty="0"/>
              <a:t> (</a:t>
            </a:r>
            <a:r>
              <a:rPr lang="zh-CN" altLang="en-US" sz="2400" dirty="0"/>
              <a:t>最小化</a:t>
            </a:r>
            <a:r>
              <a:rPr lang="en-US" altLang="zh-CN" sz="2400" dirty="0"/>
              <a:t> KL </a:t>
            </a:r>
            <a:r>
              <a:rPr lang="zh-CN" altLang="en-US" sz="2400" dirty="0"/>
              <a:t>散度</a:t>
            </a:r>
            <a:r>
              <a:rPr lang="en-US" altLang="zh-CN" sz="2400" dirty="0"/>
              <a:t>),</a:t>
            </a:r>
            <a:r>
              <a:rPr lang="zh-CN" altLang="en-US" sz="2400" dirty="0"/>
              <a:t>更新低维空间中数据点的位置。：</a:t>
            </a:r>
            <a:r>
              <a:rPr lang="zh-CN" altLang="en-US" sz="2400" dirty="0">
                <a:solidFill>
                  <a:srgbClr val="FF0000"/>
                </a:solidFill>
              </a:rPr>
              <a:t>减少高纬亲密度和低维亲密度之间的差别</a:t>
            </a:r>
          </a:p>
          <a:p>
            <a:r>
              <a:rPr lang="zh-CN" altLang="en-US" sz="2400" dirty="0"/>
              <a:t>重复步骤</a:t>
            </a:r>
            <a:r>
              <a:rPr lang="en-US" altLang="zh-CN" sz="2400" dirty="0"/>
              <a:t> 3-4</a:t>
            </a:r>
            <a:r>
              <a:rPr lang="zh-CN" altLang="en-US" sz="2400" dirty="0"/>
              <a:t>，直到收敛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例子：数据从高维搬家到低维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rcRect b="80047"/>
          <a:stretch>
            <a:fillRect/>
          </a:stretch>
        </p:blipFill>
        <p:spPr>
          <a:xfrm>
            <a:off x="200660" y="156845"/>
            <a:ext cx="10347325" cy="12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1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05E86-070C-669B-2C37-ED6ABCA6E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98FE17-BD21-B867-46AF-B7C46902576F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8FEA0-6F57-ED2A-FB97-48E0B6B1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6" y="1784868"/>
            <a:ext cx="4035660" cy="42388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0CBCE3-DB3F-76AA-ADB4-DB7774B39A62}"/>
              </a:ext>
            </a:extLst>
          </p:cNvPr>
          <p:cNvSpPr txBox="1"/>
          <p:nvPr/>
        </p:nvSpPr>
        <p:spPr>
          <a:xfrm>
            <a:off x="267528" y="964097"/>
            <a:ext cx="401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假设我们现在需要将二维平面上分布的点降到一维直线上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803FCC-C092-AA27-85E2-49F6AE0D9CAF}"/>
              </a:ext>
            </a:extLst>
          </p:cNvPr>
          <p:cNvSpPr txBox="1"/>
          <p:nvPr/>
        </p:nvSpPr>
        <p:spPr>
          <a:xfrm>
            <a:off x="6150075" y="5377432"/>
            <a:ext cx="4685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如果我们直接将这些点投放在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x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轴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或者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y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轴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，不同颜色的点会会混合在一起。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D0DD11-FC85-ACC0-476F-F1936E9D2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51" y="1855607"/>
            <a:ext cx="4035660" cy="32266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02D87B-9B94-CEA1-B72A-777229B0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694" y="1855607"/>
            <a:ext cx="3634306" cy="3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72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2B1F-DA68-3BB9-DB18-5AD853DC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3AFDAB-8FAC-0A07-0838-20C2CEDD7728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8E6E16-6306-CC5E-94E0-8BA7DEF5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7" y="1368080"/>
            <a:ext cx="4284827" cy="43171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C7B76E-8C65-F511-C5B3-9FC493ADE6A8}"/>
              </a:ext>
            </a:extLst>
          </p:cNvPr>
          <p:cNvSpPr txBox="1"/>
          <p:nvPr/>
        </p:nvSpPr>
        <p:spPr>
          <a:xfrm>
            <a:off x="5748034" y="4207856"/>
            <a:ext cx="25665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然后</a:t>
            </a:r>
            <a:r>
              <a:rPr lang="en-US" altLang="zh-CN" dirty="0"/>
              <a:t>t-SNE</a:t>
            </a:r>
            <a:r>
              <a:rPr lang="zh-CN" altLang="en-US" dirty="0"/>
              <a:t>会逐渐将这些点左右移动，相同的聚在一起，不同的分开，直到它们聚在一起</a:t>
            </a:r>
            <a:r>
              <a:rPr lang="en-US" altLang="zh-CN" dirty="0"/>
              <a:t>(</a:t>
            </a:r>
            <a:r>
              <a:rPr lang="zh-CN" altLang="en-US" dirty="0"/>
              <a:t>保留二维空间上的分布特征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499C9B-B238-63D0-6F55-7E7E984C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710525"/>
            <a:ext cx="2915932" cy="25358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354CE7-9CAC-39C9-BC39-D7842CD9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267" y="768587"/>
            <a:ext cx="2782400" cy="24197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BEF506-BAAA-A0E5-3F8D-DBBA3B9F393E}"/>
              </a:ext>
            </a:extLst>
          </p:cNvPr>
          <p:cNvSpPr txBox="1"/>
          <p:nvPr/>
        </p:nvSpPr>
        <p:spPr>
          <a:xfrm>
            <a:off x="494472" y="589427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首先将这些点</a:t>
            </a:r>
            <a:r>
              <a:rPr lang="zh-CN" altLang="en-US" b="1" dirty="0">
                <a:solidFill>
                  <a:srgbClr val="FF0000"/>
                </a:solidFill>
              </a:rPr>
              <a:t>随机</a:t>
            </a:r>
            <a:r>
              <a:rPr lang="zh-CN" altLang="en-US" dirty="0"/>
              <a:t>摆放在直线上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DA4797F-3DF4-A268-8F2C-42B70B59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740" y="3921457"/>
            <a:ext cx="2941246" cy="2681552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A63D2236-D38A-C83A-4A49-C5936ECFA2E7}"/>
              </a:ext>
            </a:extLst>
          </p:cNvPr>
          <p:cNvSpPr/>
          <p:nvPr/>
        </p:nvSpPr>
        <p:spPr>
          <a:xfrm>
            <a:off x="8314571" y="1550505"/>
            <a:ext cx="630646" cy="2882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00239699-879C-805C-1F7B-3D3942EFAB56}"/>
              </a:ext>
            </a:extLst>
          </p:cNvPr>
          <p:cNvSpPr/>
          <p:nvPr/>
        </p:nvSpPr>
        <p:spPr>
          <a:xfrm>
            <a:off x="9990467" y="3246359"/>
            <a:ext cx="377687" cy="4377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B1341-FC66-E5B6-DD83-6BDF0E27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E5726A-0F97-90A8-3D8A-B12488A30EF3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4544D2-A68D-AB7F-E26E-3703C05E5AD2}"/>
              </a:ext>
            </a:extLst>
          </p:cNvPr>
          <p:cNvSpPr txBox="1"/>
          <p:nvPr/>
        </p:nvSpPr>
        <p:spPr>
          <a:xfrm>
            <a:off x="974139" y="955931"/>
            <a:ext cx="1100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1.</a:t>
            </a:r>
            <a:r>
              <a:rPr lang="zh-CN" altLang="en-US" sz="2400" b="1" dirty="0"/>
              <a:t>高维度计算（</a:t>
            </a:r>
            <a:r>
              <a:rPr lang="zh-CN" altLang="en-US" sz="2400" dirty="0"/>
              <a:t>计算二维平面上所有点的相似性</a:t>
            </a:r>
            <a:r>
              <a:rPr lang="en-US" altLang="zh-CN" sz="2400" dirty="0"/>
              <a:t>(similarity)</a:t>
            </a:r>
            <a:r>
              <a:rPr lang="zh-CN" altLang="en-US" sz="2400" b="1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35C123-9781-687B-3D55-919DC712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77" y="1583870"/>
            <a:ext cx="3082581" cy="3570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2241E4-309F-6186-3C61-CCE2D269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754" y="1890091"/>
            <a:ext cx="3438788" cy="34310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688445-DBD3-3C0D-EC7B-87BCD44AA2D8}"/>
              </a:ext>
            </a:extLst>
          </p:cNvPr>
          <p:cNvSpPr txBox="1"/>
          <p:nvPr/>
        </p:nvSpPr>
        <p:spPr>
          <a:xfrm>
            <a:off x="504204" y="5321134"/>
            <a:ext cx="5973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首先计算黑色点和其周围点的距离</a:t>
            </a:r>
            <a:r>
              <a:rPr lang="en-US" altLang="zh-CN" dirty="0"/>
              <a:t>(</a:t>
            </a:r>
            <a:r>
              <a:rPr lang="zh-CN" altLang="en-US" dirty="0"/>
              <a:t>此处暂时以两个点为例，黑色和蓝色</a:t>
            </a:r>
            <a:r>
              <a:rPr lang="en-US" altLang="zh-CN" dirty="0"/>
              <a:t>)</a:t>
            </a:r>
            <a:r>
              <a:rPr lang="zh-CN" altLang="en-US" dirty="0"/>
              <a:t>，然后将这两个点排放在以黑色点为中心的正态曲线下，接下来计算蓝色点到正态曲线的长度</a:t>
            </a:r>
            <a:r>
              <a:rPr lang="en-US" altLang="zh-CN" dirty="0"/>
              <a:t>(unscaled similarity distance</a:t>
            </a:r>
            <a:r>
              <a:rPr lang="zh-CN" altLang="en-US" dirty="0"/>
              <a:t>，也成为</a:t>
            </a:r>
            <a:r>
              <a:rPr lang="en-US" altLang="zh-CN" dirty="0"/>
              <a:t>similarity score)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057E123-832F-496A-812B-7A606BABE37E}"/>
              </a:ext>
            </a:extLst>
          </p:cNvPr>
          <p:cNvCxnSpPr/>
          <p:nvPr/>
        </p:nvCxnSpPr>
        <p:spPr>
          <a:xfrm flipH="1" flipV="1">
            <a:off x="6748670" y="3538330"/>
            <a:ext cx="2097156" cy="161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805BA-8F6C-3E4B-DC7B-EE374456BA92}"/>
              </a:ext>
            </a:extLst>
          </p:cNvPr>
          <p:cNvSpPr txBox="1"/>
          <p:nvPr/>
        </p:nvSpPr>
        <p:spPr>
          <a:xfrm>
            <a:off x="5186995" y="2808862"/>
            <a:ext cx="277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黑色同</a:t>
            </a:r>
            <a:r>
              <a:rPr lang="zh-CN" altLang="en-US" b="1" dirty="0">
                <a:solidFill>
                  <a:srgbClr val="FF0000"/>
                </a:solidFill>
              </a:rPr>
              <a:t>其余所有点</a:t>
            </a:r>
            <a:r>
              <a:rPr lang="zh-CN" altLang="en-US" dirty="0"/>
              <a:t>的</a:t>
            </a:r>
            <a:r>
              <a:rPr lang="en-US" altLang="zh-CN" dirty="0"/>
              <a:t>similarity scores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5CB0E-56BE-1604-47E2-EC0A38860EDC}"/>
              </a:ext>
            </a:extLst>
          </p:cNvPr>
          <p:cNvSpPr txBox="1"/>
          <p:nvPr/>
        </p:nvSpPr>
        <p:spPr>
          <a:xfrm>
            <a:off x="7360754" y="5789070"/>
            <a:ext cx="3890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similarity score</a:t>
            </a:r>
            <a:r>
              <a:rPr lang="zh-CN" altLang="en-US" b="1" dirty="0">
                <a:solidFill>
                  <a:srgbClr val="FF0000"/>
                </a:solidFill>
              </a:rPr>
              <a:t>大</a:t>
            </a:r>
            <a:r>
              <a:rPr lang="zh-CN" altLang="en-US" dirty="0"/>
              <a:t>，表明两个点在二维平面上的距离</a:t>
            </a:r>
            <a:r>
              <a:rPr lang="zh-CN" altLang="en-US" b="1" dirty="0">
                <a:solidFill>
                  <a:srgbClr val="FF0000"/>
                </a:solidFill>
              </a:rPr>
              <a:t>近</a:t>
            </a:r>
            <a:r>
              <a:rPr lang="zh-CN" altLang="en-US" dirty="0"/>
              <a:t>；相对的，表明两个点在二维平面上的距离远。</a:t>
            </a:r>
          </a:p>
        </p:txBody>
      </p:sp>
    </p:spTree>
    <p:extLst>
      <p:ext uri="{BB962C8B-B14F-4D97-AF65-F5344CB8AC3E}">
        <p14:creationId xmlns:p14="http://schemas.microsoft.com/office/powerpoint/2010/main" val="3149740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CB2E-CF5D-36F6-8230-2A9FB359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17439E-FBB2-5E18-7367-365FDD466610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2F7FC9-0719-EC97-A10B-1FD1506C0D8A}"/>
              </a:ext>
            </a:extLst>
          </p:cNvPr>
          <p:cNvSpPr txBox="1"/>
          <p:nvPr/>
        </p:nvSpPr>
        <p:spPr>
          <a:xfrm>
            <a:off x="974139" y="955931"/>
            <a:ext cx="1100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1.</a:t>
            </a:r>
            <a:r>
              <a:rPr lang="zh-CN" altLang="en-US" sz="2400" b="1" dirty="0"/>
              <a:t>高维度计算（标准化）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99D31F-7F56-EFAA-6D89-E6A23561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" y="2413462"/>
            <a:ext cx="6409385" cy="347496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64BA9C1-128C-3729-7E91-DE94C2947664}"/>
              </a:ext>
            </a:extLst>
          </p:cNvPr>
          <p:cNvCxnSpPr/>
          <p:nvPr/>
        </p:nvCxnSpPr>
        <p:spPr>
          <a:xfrm flipH="1" flipV="1">
            <a:off x="2186609" y="1699591"/>
            <a:ext cx="516834" cy="84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B0E2AF8-68EB-3E1D-942F-AD6FE2E4700E}"/>
              </a:ext>
            </a:extLst>
          </p:cNvPr>
          <p:cNvSpPr txBox="1"/>
          <p:nvPr/>
        </p:nvSpPr>
        <p:spPr>
          <a:xfrm>
            <a:off x="1480930" y="1330259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蓝色</a:t>
            </a:r>
            <a:r>
              <a:rPr lang="zh-CN" altLang="en-US" dirty="0"/>
              <a:t>相对密集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256B4E7-F07B-3F28-9FA3-1893A09F987D}"/>
              </a:ext>
            </a:extLst>
          </p:cNvPr>
          <p:cNvCxnSpPr/>
          <p:nvPr/>
        </p:nvCxnSpPr>
        <p:spPr>
          <a:xfrm flipH="1" flipV="1">
            <a:off x="4532243" y="2047461"/>
            <a:ext cx="168966" cy="1202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E8B198C-F1FE-06FF-8D88-483FBAF6138A}"/>
              </a:ext>
            </a:extLst>
          </p:cNvPr>
          <p:cNvSpPr txBox="1"/>
          <p:nvPr/>
        </p:nvSpPr>
        <p:spPr>
          <a:xfrm>
            <a:off x="3871291" y="1598931"/>
            <a:ext cx="165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紫色</a:t>
            </a:r>
            <a:r>
              <a:rPr lang="zh-CN" altLang="en-US" dirty="0"/>
              <a:t>相对疏散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B27A1B0-E2A3-600D-ED05-9C409057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81" y="2131467"/>
            <a:ext cx="6061615" cy="3253067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0A837E0-988D-0FBA-69ED-32A2C6197F63}"/>
              </a:ext>
            </a:extLst>
          </p:cNvPr>
          <p:cNvSpPr/>
          <p:nvPr/>
        </p:nvSpPr>
        <p:spPr>
          <a:xfrm>
            <a:off x="10326757" y="2122004"/>
            <a:ext cx="1620492" cy="3255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D3CA8B9-64AD-4341-EB32-63D1F0ED6A02}"/>
              </a:ext>
            </a:extLst>
          </p:cNvPr>
          <p:cNvCxnSpPr>
            <a:cxnSpLocks/>
          </p:cNvCxnSpPr>
          <p:nvPr/>
        </p:nvCxnSpPr>
        <p:spPr>
          <a:xfrm flipH="1" flipV="1">
            <a:off x="10157791" y="1330259"/>
            <a:ext cx="576470" cy="78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D481319-9E5E-B9B1-B305-67C13CE5045B}"/>
              </a:ext>
            </a:extLst>
          </p:cNvPr>
          <p:cNvSpPr txBox="1"/>
          <p:nvPr/>
        </p:nvSpPr>
        <p:spPr>
          <a:xfrm>
            <a:off x="9243391" y="606287"/>
            <a:ext cx="235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相同量纲，保证所有簇都能分在一起</a:t>
            </a:r>
          </a:p>
        </p:txBody>
      </p:sp>
    </p:spTree>
    <p:extLst>
      <p:ext uri="{BB962C8B-B14F-4D97-AF65-F5344CB8AC3E}">
        <p14:creationId xmlns:p14="http://schemas.microsoft.com/office/powerpoint/2010/main" val="657779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A1550-CBC7-E805-91B5-8BA692D0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619913-0C8F-1D86-B10A-3C8F5744ABF2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E68F08-ADA7-D0E8-EFB6-2B52078197B5}"/>
              </a:ext>
            </a:extLst>
          </p:cNvPr>
          <p:cNvSpPr txBox="1"/>
          <p:nvPr/>
        </p:nvSpPr>
        <p:spPr>
          <a:xfrm>
            <a:off x="4691270" y="974323"/>
            <a:ext cx="241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2.</a:t>
            </a:r>
            <a:r>
              <a:rPr lang="zh-CN" altLang="en-US" sz="2400" b="1" dirty="0"/>
              <a:t>低维度计算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30A3C6-A791-8698-48EA-6FE87B18D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39" y="1620654"/>
            <a:ext cx="7677150" cy="44100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88F40B-5A35-DC43-B86F-791F975BB90C}"/>
              </a:ext>
            </a:extLst>
          </p:cNvPr>
          <p:cNvSpPr txBox="1"/>
          <p:nvPr/>
        </p:nvSpPr>
        <p:spPr>
          <a:xfrm>
            <a:off x="7899528" y="1563533"/>
            <a:ext cx="3597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由于每一个点所对应正态曲线的宽度是由其周围点分布的</a:t>
            </a:r>
            <a:r>
              <a:rPr lang="zh-CN" altLang="en-US" sz="2800" b="1" dirty="0">
                <a:solidFill>
                  <a:srgbClr val="FF0000"/>
                </a:solidFill>
              </a:rPr>
              <a:t>紧密度</a:t>
            </a:r>
            <a:r>
              <a:rPr lang="zh-CN" altLang="en-US" sz="2800" dirty="0"/>
              <a:t>来决定的。那么两个点之间，前后两次计算的</a:t>
            </a:r>
            <a:r>
              <a:rPr lang="en-US" altLang="zh-CN" sz="2800" dirty="0"/>
              <a:t>similarity scores</a:t>
            </a:r>
            <a:r>
              <a:rPr lang="zh-CN" altLang="en-US" sz="2800" dirty="0"/>
              <a:t>可能会不同。所以</a:t>
            </a:r>
            <a:r>
              <a:rPr lang="en-US" altLang="zh-CN" sz="2800" dirty="0"/>
              <a:t>t-SNE</a:t>
            </a:r>
            <a:r>
              <a:rPr lang="zh-CN" altLang="en-US" sz="2800" dirty="0"/>
              <a:t>会将这两个点的</a:t>
            </a:r>
            <a:r>
              <a:rPr lang="en-US" altLang="zh-CN" sz="2800" dirty="0"/>
              <a:t>similarity score</a:t>
            </a:r>
            <a:r>
              <a:rPr lang="zh-CN" altLang="en-US" sz="2800" dirty="0"/>
              <a:t>求</a:t>
            </a:r>
            <a:r>
              <a:rPr lang="zh-CN" altLang="en-US" sz="2800" b="1" dirty="0">
                <a:solidFill>
                  <a:srgbClr val="FF0000"/>
                </a:solidFill>
              </a:rPr>
              <a:t>均值</a:t>
            </a:r>
            <a:r>
              <a:rPr lang="zh-CN" altLang="en-US" sz="2800" dirty="0"/>
              <a:t>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235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AEB4-C245-AA9C-EF43-2DD888520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2FCAF1-E493-7753-4367-5E1DC567C404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64B2C2-DEAA-EA13-8521-33B413CAD29D}"/>
              </a:ext>
            </a:extLst>
          </p:cNvPr>
          <p:cNvSpPr txBox="1"/>
          <p:nvPr/>
        </p:nvSpPr>
        <p:spPr>
          <a:xfrm>
            <a:off x="4691270" y="974323"/>
            <a:ext cx="241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2.</a:t>
            </a:r>
            <a:r>
              <a:rPr lang="zh-CN" altLang="en-US" sz="2400" b="1" dirty="0"/>
              <a:t>低维度计算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2A81C-CEE0-EB79-12A2-433D7BEA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08" y="1904999"/>
            <a:ext cx="6916040" cy="37702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C0AD44-BF26-B451-A095-3511A0A7D307}"/>
              </a:ext>
            </a:extLst>
          </p:cNvPr>
          <p:cNvSpPr txBox="1"/>
          <p:nvPr/>
        </p:nvSpPr>
        <p:spPr>
          <a:xfrm>
            <a:off x="2549120" y="5944198"/>
            <a:ext cx="7526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404040"/>
                </a:solidFill>
                <a:effectLst/>
                <a:latin typeface="-apple-system"/>
              </a:rPr>
              <a:t>获得一个矩阵，每一行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-apple-system"/>
              </a:rPr>
              <a:t>/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-apple-system"/>
              </a:rPr>
              <a:t>列表示这个点同其他点的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-apple-system"/>
              </a:rPr>
              <a:t>similarity score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69199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E7D1-235F-4B7A-1539-B6906989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232FEB-2E54-BAD5-A87F-D56D3C3EFEC6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7C90D5-DBE3-1F86-42D9-CD69D99306E5}"/>
              </a:ext>
            </a:extLst>
          </p:cNvPr>
          <p:cNvSpPr txBox="1"/>
          <p:nvPr/>
        </p:nvSpPr>
        <p:spPr>
          <a:xfrm>
            <a:off x="4691270" y="974323"/>
            <a:ext cx="241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2.</a:t>
            </a:r>
            <a:r>
              <a:rPr lang="zh-CN" altLang="en-US" sz="2400" b="1" dirty="0"/>
              <a:t>低维度计算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A0BD92-07E5-CDBB-5291-D7FD86CDA205}"/>
              </a:ext>
            </a:extLst>
          </p:cNvPr>
          <p:cNvSpPr txBox="1"/>
          <p:nvPr/>
        </p:nvSpPr>
        <p:spPr>
          <a:xfrm>
            <a:off x="2254641" y="6227734"/>
            <a:ext cx="7901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对比</a:t>
            </a:r>
            <a:r>
              <a:rPr lang="en-US" altLang="zh-CN" sz="2000" dirty="0"/>
              <a:t>t-</a:t>
            </a:r>
            <a:r>
              <a:rPr lang="zh-CN" altLang="en-US" sz="2000" dirty="0"/>
              <a:t>分布和正态分布，</a:t>
            </a:r>
            <a:r>
              <a:rPr lang="en-US" altLang="zh-CN" sz="2000" dirty="0"/>
              <a:t>t</a:t>
            </a:r>
            <a:r>
              <a:rPr lang="zh-CN" altLang="en-US" sz="2000" dirty="0"/>
              <a:t>分布受异常值影响</a:t>
            </a:r>
            <a:r>
              <a:rPr lang="zh-CN" altLang="en-US" sz="2000" b="1" dirty="0">
                <a:solidFill>
                  <a:srgbClr val="FF0000"/>
                </a:solidFill>
              </a:rPr>
              <a:t>更小</a:t>
            </a:r>
            <a:r>
              <a:rPr lang="zh-CN" altLang="en-US" sz="2000" dirty="0"/>
              <a:t>，拟合效果更合理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97DB85-864B-C2B4-A9E3-2FA01B02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946216"/>
            <a:ext cx="11824252" cy="5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1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512B8-8F2D-5F58-404B-2EF2818FD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634CED-A828-66BF-5EE9-936C8AB64504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655DB3-6665-7F39-3FC4-D5752BDFDD0A}"/>
              </a:ext>
            </a:extLst>
          </p:cNvPr>
          <p:cNvSpPr txBox="1"/>
          <p:nvPr/>
        </p:nvSpPr>
        <p:spPr>
          <a:xfrm>
            <a:off x="2833384" y="1111527"/>
            <a:ext cx="8334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2.</a:t>
            </a:r>
            <a:r>
              <a:rPr lang="zh-CN" altLang="en-US" sz="2400" b="1" dirty="0"/>
              <a:t>低维度计算（计算一维直线上所有点的</a:t>
            </a:r>
            <a:r>
              <a:rPr lang="en-US" altLang="zh-CN" sz="2400" b="1" dirty="0"/>
              <a:t>similarity scores</a:t>
            </a:r>
            <a:r>
              <a:rPr lang="zh-CN" altLang="en-US" sz="2400" b="1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6E1857-C65A-89BC-1829-B0D98B88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875" y="2376901"/>
            <a:ext cx="7725792" cy="24932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830CE5-7824-81CF-7CBC-F7E0B7270D16}"/>
              </a:ext>
            </a:extLst>
          </p:cNvPr>
          <p:cNvSpPr txBox="1"/>
          <p:nvPr/>
        </p:nvSpPr>
        <p:spPr>
          <a:xfrm>
            <a:off x="1838740" y="5377141"/>
            <a:ext cx="9329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选择一个指定的点，然后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使用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t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分布曲线来衡量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其同周围点的距离，进而获得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similarity scores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435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7C39-5CBE-3778-7EA7-E887BFB72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83E1AA-E809-BC1D-60F2-93911DD4376B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FB557-8AB3-F3A8-A211-3C6F28C6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213941"/>
            <a:ext cx="8524875" cy="4000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2A8DCC-DE04-A335-D9C1-59AF4C7D6A70}"/>
              </a:ext>
            </a:extLst>
          </p:cNvPr>
          <p:cNvSpPr txBox="1"/>
          <p:nvPr/>
        </p:nvSpPr>
        <p:spPr>
          <a:xfrm>
            <a:off x="2833384" y="1111527"/>
            <a:ext cx="738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3.</a:t>
            </a:r>
            <a:r>
              <a:rPr lang="zh-CN" altLang="en-US" sz="2400" b="1" dirty="0"/>
              <a:t>移动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EAAE9C7-CC45-0965-9C46-51E0F66B8FBD}"/>
              </a:ext>
            </a:extLst>
          </p:cNvPr>
          <p:cNvCxnSpPr/>
          <p:nvPr/>
        </p:nvCxnSpPr>
        <p:spPr>
          <a:xfrm flipH="1" flipV="1">
            <a:off x="1490870" y="1573192"/>
            <a:ext cx="864704" cy="52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E2332D-C7F4-EC9B-2AC6-B6D725A73DC7}"/>
              </a:ext>
            </a:extLst>
          </p:cNvPr>
          <p:cNvSpPr txBox="1"/>
          <p:nvPr/>
        </p:nvSpPr>
        <p:spPr>
          <a:xfrm>
            <a:off x="526774" y="1033670"/>
            <a:ext cx="215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低维</a:t>
            </a:r>
            <a:r>
              <a:rPr lang="zh-CN" altLang="en-US" dirty="0"/>
              <a:t>相似矩阵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401BC6-7F95-5D53-6BED-DD78C8AA23D7}"/>
              </a:ext>
            </a:extLst>
          </p:cNvPr>
          <p:cNvSpPr txBox="1"/>
          <p:nvPr/>
        </p:nvSpPr>
        <p:spPr>
          <a:xfrm>
            <a:off x="9462052" y="1111527"/>
            <a:ext cx="185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高维</a:t>
            </a:r>
            <a:r>
              <a:rPr lang="zh-CN" altLang="en-US" dirty="0"/>
              <a:t>相似矩阵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76B63B0-77A3-B234-264E-931AE1F9662E}"/>
              </a:ext>
            </a:extLst>
          </p:cNvPr>
          <p:cNvCxnSpPr/>
          <p:nvPr/>
        </p:nvCxnSpPr>
        <p:spPr>
          <a:xfrm flipV="1">
            <a:off x="9591261" y="1480859"/>
            <a:ext cx="467139" cy="73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10660380" cy="62642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7000C-DA7B-8A85-A797-1842DC7F2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62CF39-E683-D2E2-2596-3A7B172F178F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4CB154-BD11-4375-40C0-B71BCC5602F5}"/>
              </a:ext>
            </a:extLst>
          </p:cNvPr>
          <p:cNvSpPr txBox="1"/>
          <p:nvPr/>
        </p:nvSpPr>
        <p:spPr>
          <a:xfrm>
            <a:off x="2403613" y="1022695"/>
            <a:ext cx="738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3.</a:t>
            </a:r>
            <a:r>
              <a:rPr lang="zh-CN" altLang="en-US" sz="2400" b="1"/>
              <a:t>移动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7917D4-8B3E-4325-7F16-887B7D4D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717398"/>
            <a:ext cx="8591550" cy="40290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0D6EA6-1342-5ECC-5FA7-8B0756DB418E}"/>
              </a:ext>
            </a:extLst>
          </p:cNvPr>
          <p:cNvSpPr txBox="1"/>
          <p:nvPr/>
        </p:nvSpPr>
        <p:spPr>
          <a:xfrm>
            <a:off x="1918253" y="5835305"/>
            <a:ext cx="938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t-SNE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每次移动一下直线上的点，移动的目的是为了让上图左边的矩阵变得像右边一样。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954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8046A-09EF-5D50-E7D7-6874A3BEA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BCA75F-B3DA-56C4-2BEF-1CA934489FDE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034366-03E1-1F1C-E98D-0259FE8D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74" y="1664938"/>
            <a:ext cx="10633579" cy="5049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70733B-2B19-AAA1-0255-35A0D8975A01}"/>
              </a:ext>
            </a:extLst>
          </p:cNvPr>
          <p:cNvSpPr txBox="1"/>
          <p:nvPr/>
        </p:nvSpPr>
        <p:spPr>
          <a:xfrm>
            <a:off x="5049078" y="1041991"/>
            <a:ext cx="27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高维分布</a:t>
            </a:r>
          </a:p>
        </p:txBody>
      </p:sp>
    </p:spTree>
    <p:extLst>
      <p:ext uri="{BB962C8B-B14F-4D97-AF65-F5344CB8AC3E}">
        <p14:creationId xmlns:p14="http://schemas.microsoft.com/office/powerpoint/2010/main" val="2772420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48414-661E-D34F-F15D-F4102EA3C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FEA133-937D-3953-45C0-1EE396A8D4F8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CD7360-705F-BE0A-E44F-93FD90A2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90" y="1902768"/>
            <a:ext cx="10523872" cy="46256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671478-C70A-724E-5FBC-A2574EDB36E5}"/>
              </a:ext>
            </a:extLst>
          </p:cNvPr>
          <p:cNvSpPr txBox="1"/>
          <p:nvPr/>
        </p:nvSpPr>
        <p:spPr>
          <a:xfrm>
            <a:off x="5049078" y="1041991"/>
            <a:ext cx="27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低维分布</a:t>
            </a:r>
          </a:p>
        </p:txBody>
      </p:sp>
    </p:spTree>
    <p:extLst>
      <p:ext uri="{BB962C8B-B14F-4D97-AF65-F5344CB8AC3E}">
        <p14:creationId xmlns:p14="http://schemas.microsoft.com/office/powerpoint/2010/main" val="34133300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24371-15ED-CCF0-BCB8-2C0CF26BC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B9153A-B545-9907-F31B-9A454D07EB0E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4E7C5-D17A-2B6B-8050-C42F8DBC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93" y="1171611"/>
            <a:ext cx="9867014" cy="50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4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CD122-BDE0-7AEB-29DE-268E3A93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8A33C81-8ECD-5503-033E-8FCEFABB87C1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9F02A6-ABE0-EFED-804A-5C80DE44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8" y="2175125"/>
            <a:ext cx="8807958" cy="31350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818698-0D3A-0AEE-C3FF-CDE28229BD38}"/>
              </a:ext>
            </a:extLst>
          </p:cNvPr>
          <p:cNvSpPr txBox="1"/>
          <p:nvPr/>
        </p:nvSpPr>
        <p:spPr>
          <a:xfrm>
            <a:off x="4605477" y="1020726"/>
            <a:ext cx="23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KL</a:t>
            </a:r>
            <a:r>
              <a:rPr lang="zh-CN" altLang="en-US" sz="5400" dirty="0">
                <a:solidFill>
                  <a:srgbClr val="FF0000"/>
                </a:solidFill>
              </a:rPr>
              <a:t>散度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459EF9-FD8A-B045-0F03-E03FEDB71888}"/>
              </a:ext>
            </a:extLst>
          </p:cNvPr>
          <p:cNvSpPr txBox="1"/>
          <p:nvPr/>
        </p:nvSpPr>
        <p:spPr>
          <a:xfrm>
            <a:off x="4092765" y="2175125"/>
            <a:ext cx="499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衡量两个概率分布</a:t>
            </a:r>
            <a:r>
              <a:rPr lang="zh-CN" altLang="en-US" sz="2400" dirty="0">
                <a:solidFill>
                  <a:srgbClr val="FF0000"/>
                </a:solidFill>
              </a:rPr>
              <a:t>相似度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C90940-2F6E-0837-FE21-24836824AE2F}"/>
              </a:ext>
            </a:extLst>
          </p:cNvPr>
          <p:cNvSpPr txBox="1"/>
          <p:nvPr/>
        </p:nvSpPr>
        <p:spPr>
          <a:xfrm>
            <a:off x="3074076" y="5031021"/>
            <a:ext cx="7037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KL</a:t>
            </a:r>
            <a:r>
              <a:rPr lang="zh-CN" altLang="en-US" sz="3200" dirty="0"/>
              <a:t>散度</a:t>
            </a:r>
            <a:r>
              <a:rPr lang="zh-CN" altLang="en-US" sz="3200" dirty="0">
                <a:solidFill>
                  <a:srgbClr val="FF0000"/>
                </a:solidFill>
              </a:rPr>
              <a:t>很大</a:t>
            </a:r>
            <a:r>
              <a:rPr lang="zh-CN" altLang="en-US" sz="3200" dirty="0"/>
              <a:t>，分布之间差异</a:t>
            </a:r>
            <a:r>
              <a:rPr lang="zh-CN" altLang="en-US" sz="3200" dirty="0">
                <a:solidFill>
                  <a:srgbClr val="FF0000"/>
                </a:solidFill>
              </a:rPr>
              <a:t>大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/>
              <a:t>KL</a:t>
            </a:r>
            <a:r>
              <a:rPr lang="zh-CN" altLang="en-US" sz="3200" dirty="0"/>
              <a:t>散度</a:t>
            </a:r>
            <a:r>
              <a:rPr lang="zh-CN" altLang="en-US" sz="3200" dirty="0">
                <a:solidFill>
                  <a:srgbClr val="FF0000"/>
                </a:solidFill>
              </a:rPr>
              <a:t>很小</a:t>
            </a:r>
            <a:r>
              <a:rPr lang="zh-CN" altLang="en-US" sz="3200" dirty="0"/>
              <a:t>，分布之间非常</a:t>
            </a:r>
            <a:r>
              <a:rPr lang="zh-CN" altLang="en-US" sz="3200" dirty="0">
                <a:solidFill>
                  <a:srgbClr val="FF0000"/>
                </a:solidFill>
              </a:rPr>
              <a:t>相似</a:t>
            </a:r>
          </a:p>
        </p:txBody>
      </p:sp>
    </p:spTree>
    <p:extLst>
      <p:ext uri="{BB962C8B-B14F-4D97-AF65-F5344CB8AC3E}">
        <p14:creationId xmlns:p14="http://schemas.microsoft.com/office/powerpoint/2010/main" val="3376732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57782-6E04-A331-3557-742832DB3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1EB535-936B-6EEA-F880-2B5AFEAE94B9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055424-AD56-616F-5F07-765BD817885E}"/>
              </a:ext>
            </a:extLst>
          </p:cNvPr>
          <p:cNvSpPr txBox="1"/>
          <p:nvPr/>
        </p:nvSpPr>
        <p:spPr>
          <a:xfrm>
            <a:off x="6710724" y="58785"/>
            <a:ext cx="23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KL</a:t>
            </a:r>
            <a:r>
              <a:rPr lang="zh-CN" altLang="en-US" sz="5400" dirty="0">
                <a:solidFill>
                  <a:srgbClr val="FF0000"/>
                </a:solidFill>
              </a:rPr>
              <a:t>散度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CD1298-D471-90F6-1DE2-072ABC06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351"/>
          <a:stretch>
            <a:fillRect/>
          </a:stretch>
        </p:blipFill>
        <p:spPr>
          <a:xfrm>
            <a:off x="326916" y="1057799"/>
            <a:ext cx="4069052" cy="21148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7D1BCB-4B6D-195B-F9FE-0741989B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02" y="1909168"/>
            <a:ext cx="4114882" cy="20503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E61833-7410-F087-881E-EC706C3C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97" y="4146552"/>
            <a:ext cx="4165343" cy="20158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2EB8911-0793-A793-D1E4-A3267B3B956A}"/>
              </a:ext>
            </a:extLst>
          </p:cNvPr>
          <p:cNvSpPr txBox="1"/>
          <p:nvPr/>
        </p:nvSpPr>
        <p:spPr>
          <a:xfrm>
            <a:off x="4691578" y="1818167"/>
            <a:ext cx="2549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这些高斯分布相互</a:t>
            </a:r>
            <a:r>
              <a:rPr lang="zh-CN" altLang="en-US" sz="2000" dirty="0">
                <a:solidFill>
                  <a:srgbClr val="FF0000"/>
                </a:solidFill>
              </a:rPr>
              <a:t>远离</a:t>
            </a:r>
            <a:r>
              <a:rPr lang="zh-CN" altLang="en-US" sz="2000" dirty="0"/>
              <a:t>，</a:t>
            </a:r>
            <a:r>
              <a:rPr lang="en-US" altLang="zh-CN" sz="2000" dirty="0"/>
              <a:t>KL</a:t>
            </a:r>
            <a:r>
              <a:rPr lang="zh-CN" altLang="en-US" sz="2000" dirty="0"/>
              <a:t>散度</a:t>
            </a:r>
            <a:r>
              <a:rPr lang="zh-CN" altLang="en-US" sz="2000" dirty="0">
                <a:solidFill>
                  <a:srgbClr val="FF0000"/>
                </a:solidFill>
              </a:rPr>
              <a:t>增加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B8105D-F5BB-C2CA-B432-5DC41D88AD91}"/>
              </a:ext>
            </a:extLst>
          </p:cNvPr>
          <p:cNvSpPr txBox="1"/>
          <p:nvPr/>
        </p:nvSpPr>
        <p:spPr>
          <a:xfrm>
            <a:off x="4691577" y="4586176"/>
            <a:ext cx="264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这些高斯分布相互</a:t>
            </a:r>
            <a:r>
              <a:rPr lang="zh-CN" altLang="en-US" sz="2000" dirty="0">
                <a:solidFill>
                  <a:srgbClr val="FF0000"/>
                </a:solidFill>
              </a:rPr>
              <a:t>靠近</a:t>
            </a:r>
            <a:r>
              <a:rPr lang="zh-CN" altLang="en-US" sz="2000" dirty="0"/>
              <a:t>，</a:t>
            </a:r>
            <a:r>
              <a:rPr lang="en-US" altLang="zh-CN" sz="2000" dirty="0"/>
              <a:t>KL</a:t>
            </a:r>
            <a:r>
              <a:rPr lang="zh-CN" altLang="en-US" sz="2000" dirty="0"/>
              <a:t>散度</a:t>
            </a:r>
            <a:r>
              <a:rPr lang="zh-CN" altLang="en-US" sz="2000" dirty="0">
                <a:solidFill>
                  <a:srgbClr val="FF0000"/>
                </a:solidFill>
              </a:rPr>
              <a:t>减小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3B2202-6D23-CD8D-3D72-D8296DDB823A}"/>
              </a:ext>
            </a:extLst>
          </p:cNvPr>
          <p:cNvSpPr txBox="1"/>
          <p:nvPr/>
        </p:nvSpPr>
        <p:spPr>
          <a:xfrm>
            <a:off x="8477780" y="4401510"/>
            <a:ext cx="247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两个模型</a:t>
            </a:r>
            <a:r>
              <a:rPr lang="zh-CN" altLang="en-US" sz="2400" dirty="0">
                <a:solidFill>
                  <a:srgbClr val="FF0000"/>
                </a:solidFill>
              </a:rPr>
              <a:t>完全匹配，</a:t>
            </a:r>
            <a:r>
              <a:rPr lang="en-US" altLang="zh-CN" sz="2400" dirty="0"/>
              <a:t>KL</a:t>
            </a:r>
            <a:r>
              <a:rPr lang="zh-CN" altLang="en-US" sz="2400" dirty="0"/>
              <a:t>散度为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11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B3350-F8E2-3EFB-9274-72D51ABB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D4BC39-2293-DA5A-C68A-4453353AA12F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AE895C-AE01-C357-9B8D-E2F5282F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643" y="2916531"/>
            <a:ext cx="3859821" cy="1949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AF0121-2BDF-F72F-D26D-7E46936B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4" y="3215164"/>
            <a:ext cx="4563054" cy="1528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170790-96AE-DE69-5184-0680D0FE4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573" y="5305771"/>
            <a:ext cx="7568388" cy="16236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A87783-3FDE-E5BD-F194-A883B8CC7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24" y="972312"/>
            <a:ext cx="4307917" cy="224285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40699BC-513C-F53D-4B3D-4F63488B679D}"/>
              </a:ext>
            </a:extLst>
          </p:cNvPr>
          <p:cNvSpPr/>
          <p:nvPr/>
        </p:nvSpPr>
        <p:spPr>
          <a:xfrm>
            <a:off x="202019" y="882501"/>
            <a:ext cx="4999916" cy="4061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AA69D02-82D8-13E4-F9B5-A8BC82954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379" y="825924"/>
            <a:ext cx="2172003" cy="230537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B93547E-0402-05F1-0F98-F477FE9BE919}"/>
              </a:ext>
            </a:extLst>
          </p:cNvPr>
          <p:cNvSpPr/>
          <p:nvPr/>
        </p:nvSpPr>
        <p:spPr>
          <a:xfrm>
            <a:off x="6425610" y="789656"/>
            <a:ext cx="4999916" cy="4154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92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458FF-A601-716E-20BF-839CB066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72884A-51B1-32B6-DE2C-1976C27CD20E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F4FFB6-855F-8E5F-F974-96F3786E319A}"/>
              </a:ext>
            </a:extLst>
          </p:cNvPr>
          <p:cNvSpPr txBox="1"/>
          <p:nvPr/>
        </p:nvSpPr>
        <p:spPr>
          <a:xfrm>
            <a:off x="2115880" y="2041451"/>
            <a:ext cx="8537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计算</a:t>
            </a:r>
            <a:r>
              <a:rPr lang="en-US" altLang="zh-CN" sz="3200" dirty="0"/>
              <a:t>KL</a:t>
            </a:r>
            <a:r>
              <a:rPr lang="zh-CN" altLang="en-US" sz="3200" dirty="0"/>
              <a:t>散度的</a:t>
            </a:r>
            <a:r>
              <a:rPr lang="zh-CN" altLang="en-US" sz="3200" dirty="0">
                <a:solidFill>
                  <a:srgbClr val="FF0000"/>
                </a:solidFill>
              </a:rPr>
              <a:t>梯度</a:t>
            </a:r>
            <a:r>
              <a:rPr lang="zh-CN" altLang="en-US" sz="3200" dirty="0"/>
              <a:t>，不断</a:t>
            </a:r>
            <a:r>
              <a:rPr lang="zh-CN" altLang="en-US" sz="3200" dirty="0">
                <a:solidFill>
                  <a:srgbClr val="FF0000"/>
                </a:solidFill>
              </a:rPr>
              <a:t>最小化</a:t>
            </a:r>
            <a:r>
              <a:rPr lang="en-US" altLang="zh-CN" sz="3200" dirty="0"/>
              <a:t>KL</a:t>
            </a:r>
            <a:r>
              <a:rPr lang="zh-CN" altLang="en-US" sz="3200" dirty="0"/>
              <a:t>散度的值</a:t>
            </a:r>
            <a:endParaRPr lang="en-US" altLang="zh-CN" sz="3200" dirty="0"/>
          </a:p>
          <a:p>
            <a:r>
              <a:rPr lang="zh-CN" altLang="en-US" sz="3200" dirty="0"/>
              <a:t>使高维度的距离与低维度距离尽可能</a:t>
            </a:r>
            <a:r>
              <a:rPr lang="zh-CN" altLang="en-US" sz="3200" dirty="0">
                <a:solidFill>
                  <a:srgbClr val="FF0000"/>
                </a:solidFill>
              </a:rPr>
              <a:t>相似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ABA04F-6F61-CBE1-FCD7-EE6184B7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51" y="3551425"/>
            <a:ext cx="8342298" cy="19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2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C396-A45C-0245-D1E4-165AB589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9A926-7FDF-0872-3BEA-2B14550CB06F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AF85C-0DFE-970D-2681-0CE3C906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79" y="1106413"/>
            <a:ext cx="5515745" cy="31913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52B50E-0386-7963-B8C9-39DF8E186EDD}"/>
              </a:ext>
            </a:extLst>
          </p:cNvPr>
          <p:cNvSpPr txBox="1"/>
          <p:nvPr/>
        </p:nvSpPr>
        <p:spPr>
          <a:xfrm>
            <a:off x="1584251" y="5401339"/>
            <a:ext cx="9569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困惑度</a:t>
            </a:r>
            <a:r>
              <a:rPr lang="en-US" altLang="zh-CN" sz="2400" dirty="0">
                <a:solidFill>
                  <a:srgbClr val="FF0000"/>
                </a:solidFill>
              </a:rPr>
              <a:t>Perplexity</a:t>
            </a:r>
            <a:r>
              <a:rPr lang="zh-CN" altLang="en-US" sz="2400" dirty="0"/>
              <a:t>调整</a:t>
            </a:r>
            <a:r>
              <a:rPr lang="en-US" altLang="zh-CN" sz="2400" dirty="0"/>
              <a:t>sigma</a:t>
            </a:r>
            <a:r>
              <a:rPr lang="zh-CN" altLang="en-US" sz="2400" dirty="0"/>
              <a:t>参数，控制在高位表示中高斯分布的宽度</a:t>
            </a:r>
            <a:endParaRPr lang="en-US" altLang="zh-CN" sz="2400" dirty="0"/>
          </a:p>
          <a:p>
            <a:r>
              <a:rPr lang="zh-CN" altLang="en-US" sz="2400" dirty="0"/>
              <a:t>一般比每集群点数</a:t>
            </a:r>
            <a:r>
              <a:rPr lang="zh-CN" altLang="en-US" sz="2400" dirty="0">
                <a:solidFill>
                  <a:srgbClr val="FF0000"/>
                </a:solidFill>
              </a:rPr>
              <a:t>小</a:t>
            </a:r>
            <a:r>
              <a:rPr lang="zh-CN" altLang="en-US" sz="2400" dirty="0"/>
              <a:t>，否则</a:t>
            </a:r>
            <a:r>
              <a:rPr lang="zh-CN" altLang="en-US" sz="2400" dirty="0">
                <a:solidFill>
                  <a:srgbClr val="FF0000"/>
                </a:solidFill>
              </a:rPr>
              <a:t>无法收敛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B91773-5DBF-91C0-FAEE-58EA1555D235}"/>
              </a:ext>
            </a:extLst>
          </p:cNvPr>
          <p:cNvSpPr txBox="1"/>
          <p:nvPr/>
        </p:nvSpPr>
        <p:spPr>
          <a:xfrm>
            <a:off x="382772" y="92174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How to Use t-SNE Effectively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0BFDC0-1FA2-2E2A-5223-8E2A7E3DC5C7}"/>
              </a:ext>
            </a:extLst>
          </p:cNvPr>
          <p:cNvSpPr txBox="1"/>
          <p:nvPr/>
        </p:nvSpPr>
        <p:spPr>
          <a:xfrm>
            <a:off x="696432" y="2601149"/>
            <a:ext cx="35353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困惑度</a:t>
            </a:r>
            <a:r>
              <a:rPr lang="en-US" altLang="zh-CN" sz="3200" dirty="0">
                <a:solidFill>
                  <a:srgbClr val="FF0000"/>
                </a:solidFill>
              </a:rPr>
              <a:t>Perplexity</a:t>
            </a:r>
            <a:r>
              <a:rPr lang="zh-CN" altLang="en-US" sz="3200" dirty="0"/>
              <a:t>越大，簇更加扩散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255627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695FB-AE11-FF96-E41B-E9B0FEAE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A5E0B64-2437-3226-1AF8-EDD416E2143E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023C149-075C-E46A-5693-F23DA424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46" y="944956"/>
            <a:ext cx="10377169" cy="4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7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" y="201930"/>
            <a:ext cx="11273155" cy="63436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1D9B-CA2B-3AE8-19E8-84C07DFD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732C41-4E3A-BB15-F338-148E28138EC9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21BB5-3BFD-312E-F3CC-2FEB3FAD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4" y="965512"/>
            <a:ext cx="11754842" cy="52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3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0B0A-D5F1-903F-7C5E-41C15EA3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1D7AF4-42CB-05B6-1FD5-191D2110215D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A3C130-4530-4808-35BF-35A6D960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8" y="1467631"/>
            <a:ext cx="10494484" cy="42235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104A9A-C0FF-C7F6-8CA6-2E72EAE1E23A}"/>
              </a:ext>
            </a:extLst>
          </p:cNvPr>
          <p:cNvSpPr txBox="1"/>
          <p:nvPr/>
        </p:nvSpPr>
        <p:spPr>
          <a:xfrm>
            <a:off x="848758" y="5911364"/>
            <a:ext cx="10494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PCA</a:t>
            </a:r>
            <a:r>
              <a:rPr lang="zh-CN" altLang="en-US" sz="2800" b="1" dirty="0"/>
              <a:t>仅产生一个混杂的簇，而</a:t>
            </a:r>
            <a:r>
              <a:rPr lang="en-US" altLang="zh-CN" sz="2800" b="1" dirty="0"/>
              <a:t>SNE</a:t>
            </a:r>
            <a:r>
              <a:rPr lang="zh-CN" altLang="en-US" sz="2800" b="1" dirty="0"/>
              <a:t>成功将</a:t>
            </a:r>
            <a:r>
              <a:rPr lang="en-US" altLang="zh-CN" sz="2800" b="1" dirty="0"/>
              <a:t>2D</a:t>
            </a:r>
            <a:r>
              <a:rPr lang="zh-CN" altLang="en-US" sz="2800" b="1" dirty="0"/>
              <a:t>表示中的两个类别分开</a:t>
            </a:r>
            <a:endParaRPr lang="en-US" altLang="zh-CN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4624D4-0DB7-85E4-DD99-EB5BC02B0A5A}"/>
              </a:ext>
            </a:extLst>
          </p:cNvPr>
          <p:cNvSpPr txBox="1"/>
          <p:nvPr/>
        </p:nvSpPr>
        <p:spPr>
          <a:xfrm>
            <a:off x="287080" y="95052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t-SNE – Laurens van der </a:t>
            </a:r>
            <a:r>
              <a:rPr lang="en-US" altLang="zh-CN" dirty="0" err="1">
                <a:hlinkClick r:id="rId3"/>
              </a:rPr>
              <a:t>Maaten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761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D4720-76E0-4A1C-88A8-77FDF566D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7AF5A4F-C762-C6F4-6AF4-0BEE946F76E8}"/>
              </a:ext>
            </a:extLst>
          </p:cNvPr>
          <p:cNvSpPr txBox="1"/>
          <p:nvPr/>
        </p:nvSpPr>
        <p:spPr>
          <a:xfrm>
            <a:off x="49162" y="143326"/>
            <a:ext cx="499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t-SNE</a:t>
            </a:r>
            <a:r>
              <a:rPr lang="zh-CN" altLang="en-US" dirty="0"/>
              <a:t>（</a:t>
            </a:r>
            <a:r>
              <a:rPr lang="en-US" altLang="zh-CN" dirty="0"/>
              <a:t>T-</a:t>
            </a:r>
            <a:r>
              <a:rPr lang="zh-CN" altLang="en-US" dirty="0"/>
              <a:t>分布领域嵌入算法）</a:t>
            </a:r>
            <a:endParaRPr lang="en-US" altLang="zh-CN" dirty="0"/>
          </a:p>
          <a:p>
            <a:r>
              <a:rPr lang="en-US" altLang="zh-CN" dirty="0"/>
              <a:t>T-Distributed stochastic Neighbor Embedding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2B9E86-C80A-B84A-F04E-83C8AE597DE7}"/>
              </a:ext>
            </a:extLst>
          </p:cNvPr>
          <p:cNvSpPr txBox="1"/>
          <p:nvPr/>
        </p:nvSpPr>
        <p:spPr>
          <a:xfrm>
            <a:off x="744278" y="1435395"/>
            <a:ext cx="10239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/>
              <a:t>T-SNE</a:t>
            </a:r>
            <a:r>
              <a:rPr lang="zh-CN" altLang="en-US" sz="6000" dirty="0"/>
              <a:t>缺点：</a:t>
            </a:r>
            <a:endParaRPr lang="en-US" altLang="zh-CN" sz="6000" dirty="0"/>
          </a:p>
          <a:p>
            <a:r>
              <a:rPr lang="en-US" altLang="zh-CN" sz="6000" dirty="0"/>
              <a:t>1.</a:t>
            </a:r>
            <a:r>
              <a:rPr lang="zh-CN" altLang="en-US" sz="6000" dirty="0"/>
              <a:t>困惑度</a:t>
            </a:r>
            <a:r>
              <a:rPr lang="en-US" altLang="zh-CN" sz="6000" dirty="0">
                <a:solidFill>
                  <a:srgbClr val="FF0000"/>
                </a:solidFill>
              </a:rPr>
              <a:t>Perplexity</a:t>
            </a:r>
            <a:r>
              <a:rPr lang="zh-CN" altLang="en-US" sz="6000" dirty="0"/>
              <a:t>超参数稍微改变可能完全改变了可视化</a:t>
            </a:r>
            <a:endParaRPr lang="en-US" altLang="zh-CN" sz="6000" dirty="0"/>
          </a:p>
          <a:p>
            <a:r>
              <a:rPr lang="en-US" altLang="zh-CN" sz="6000" dirty="0"/>
              <a:t>2.</a:t>
            </a:r>
            <a:r>
              <a:rPr lang="zh-CN" altLang="en-US" sz="6000" dirty="0"/>
              <a:t>运行速度</a:t>
            </a:r>
            <a:r>
              <a:rPr lang="zh-CN" altLang="en-US" sz="6000" dirty="0">
                <a:solidFill>
                  <a:srgbClr val="FF0000"/>
                </a:solidFill>
              </a:rPr>
              <a:t>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008386-B4C9-9B60-99A1-47BBC184FDA6}"/>
              </a:ext>
            </a:extLst>
          </p:cNvPr>
          <p:cNvSpPr txBox="1"/>
          <p:nvPr/>
        </p:nvSpPr>
        <p:spPr>
          <a:xfrm>
            <a:off x="3785191" y="6071191"/>
            <a:ext cx="414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所以，</a:t>
            </a:r>
            <a:r>
              <a:rPr lang="en-US" altLang="zh-CN" dirty="0"/>
              <a:t>2018</a:t>
            </a:r>
            <a:r>
              <a:rPr lang="zh-CN" altLang="en-US" dirty="0"/>
              <a:t>年提出了</a:t>
            </a:r>
            <a:r>
              <a:rPr lang="en-US" altLang="zh-CN" dirty="0">
                <a:solidFill>
                  <a:srgbClr val="FF0000"/>
                </a:solidFill>
              </a:rPr>
              <a:t>UMAP</a:t>
            </a:r>
            <a:r>
              <a:rPr lang="zh-CN" altLang="en-US" dirty="0">
                <a:solidFill>
                  <a:srgbClr val="FF0000"/>
                </a:solidFill>
              </a:rPr>
              <a:t>降维</a:t>
            </a:r>
          </a:p>
        </p:txBody>
      </p:sp>
    </p:spTree>
    <p:extLst>
      <p:ext uri="{BB962C8B-B14F-4D97-AF65-F5344CB8AC3E}">
        <p14:creationId xmlns:p14="http://schemas.microsoft.com/office/powerpoint/2010/main" val="139066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0" y="141605"/>
            <a:ext cx="10332720" cy="5881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3645" y="5213350"/>
            <a:ext cx="73558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例：</a:t>
            </a:r>
            <a:r>
              <a:rPr lang="en-US" altLang="zh-CN" sz="2800" b="1" dirty="0">
                <a:solidFill>
                  <a:srgbClr val="FF0000"/>
                </a:solidFill>
              </a:rPr>
              <a:t>X1</a:t>
            </a:r>
            <a:r>
              <a:rPr lang="en-US" altLang="zh-CN" sz="2800" b="1" dirty="0"/>
              <a:t>=0.39370079 x </a:t>
            </a:r>
            <a:r>
              <a:rPr lang="en-US" altLang="zh-CN" sz="2800" b="1" dirty="0">
                <a:solidFill>
                  <a:srgbClr val="FF0000"/>
                </a:solidFill>
              </a:rPr>
              <a:t>X2</a:t>
            </a:r>
          </a:p>
          <a:p>
            <a:r>
              <a:rPr lang="zh-CN" altLang="en-US" sz="2800" b="1" dirty="0">
                <a:solidFill>
                  <a:srgbClr val="FF0000"/>
                </a:solidFill>
              </a:rPr>
              <a:t>所以</a:t>
            </a:r>
            <a:r>
              <a:rPr lang="en-US" altLang="zh-CN" sz="2800" b="1" dirty="0">
                <a:solidFill>
                  <a:srgbClr val="FF0000"/>
                </a:solidFill>
              </a:rPr>
              <a:t> X1 </a:t>
            </a:r>
            <a:r>
              <a:rPr lang="zh-CN" altLang="en-US" sz="2800" b="1" dirty="0">
                <a:solidFill>
                  <a:srgbClr val="FF0000"/>
                </a:solidFill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</a:rPr>
              <a:t> X2 </a:t>
            </a:r>
            <a:r>
              <a:rPr lang="zh-CN" altLang="en-US" sz="2800" b="1" dirty="0">
                <a:solidFill>
                  <a:srgbClr val="FF0000"/>
                </a:solidFill>
              </a:rPr>
              <a:t>是线性关系。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Y1MTk5YjhlZDlkMWYyNjAzOGVmMTJhMWI3MjU5MzY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1642</Words>
  <Application>Microsoft Office PowerPoint</Application>
  <PresentationFormat>宽屏</PresentationFormat>
  <Paragraphs>175</Paragraphs>
  <Slides>82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6" baseType="lpstr">
      <vt:lpstr>-apple-system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svd vs pca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amy</dc:creator>
  <cp:lastModifiedBy>梓欣 钟</cp:lastModifiedBy>
  <cp:revision>38</cp:revision>
  <dcterms:created xsi:type="dcterms:W3CDTF">2023-08-09T12:44:00Z</dcterms:created>
  <dcterms:modified xsi:type="dcterms:W3CDTF">2025-06-22T13:34:57Z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